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3"/>
  </p:notesMasterIdLst>
  <p:sldIdLst>
    <p:sldId id="258" r:id="rId3"/>
    <p:sldId id="257" r:id="rId4"/>
    <p:sldId id="276" r:id="rId5"/>
    <p:sldId id="277" r:id="rId6"/>
    <p:sldId id="260" r:id="rId7"/>
    <p:sldId id="264" r:id="rId8"/>
    <p:sldId id="265" r:id="rId9"/>
    <p:sldId id="279" r:id="rId10"/>
    <p:sldId id="278" r:id="rId11"/>
    <p:sldId id="259" r:id="rId12"/>
  </p:sldIdLst>
  <p:sldSz cx="968375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2" autoAdjust="0"/>
    <p:restoredTop sz="94660"/>
  </p:normalViewPr>
  <p:slideViewPr>
    <p:cSldViewPr snapToGrid="0">
      <p:cViewPr varScale="1">
        <p:scale>
          <a:sx n="57" d="100"/>
          <a:sy n="57" d="100"/>
        </p:scale>
        <p:origin x="1008" y="43"/>
      </p:cViewPr>
      <p:guideLst>
        <p:guide orient="horz" pos="2160"/>
        <p:guide pos="30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7603"/>
          </a:xfrm>
          <a:prstGeom prst="rect">
            <a:avLst/>
          </a:prstGeom>
        </p:spPr>
        <p:txBody>
          <a:bodyPr vert="horz" lIns="91568" tIns="45784" rIns="91568" bIns="45784" rtlCol="0"/>
          <a:lstStyle>
            <a:lvl1pPr algn="l">
              <a:defRPr sz="1200"/>
            </a:lvl1pPr>
          </a:lstStyle>
          <a:p>
            <a:endParaRPr lang="ru-RU"/>
          </a:p>
        </p:txBody>
      </p:sp>
      <p:sp>
        <p:nvSpPr>
          <p:cNvPr id="3" name="Дата 2"/>
          <p:cNvSpPr>
            <a:spLocks noGrp="1"/>
          </p:cNvSpPr>
          <p:nvPr>
            <p:ph type="dt" idx="1"/>
          </p:nvPr>
        </p:nvSpPr>
        <p:spPr>
          <a:xfrm>
            <a:off x="3855981" y="0"/>
            <a:ext cx="2951217" cy="497603"/>
          </a:xfrm>
          <a:prstGeom prst="rect">
            <a:avLst/>
          </a:prstGeom>
        </p:spPr>
        <p:txBody>
          <a:bodyPr vert="horz" lIns="91568" tIns="45784" rIns="91568" bIns="45784" rtlCol="0"/>
          <a:lstStyle>
            <a:lvl1pPr algn="r">
              <a:defRPr sz="1200"/>
            </a:lvl1pPr>
          </a:lstStyle>
          <a:p>
            <a:fld id="{CBDDE8C3-CBE1-489D-A9AD-7023687ADA92}" type="datetimeFigureOut">
              <a:rPr lang="ru-RU" smtClean="0"/>
              <a:t>28.08.2023</a:t>
            </a:fld>
            <a:endParaRPr lang="ru-RU"/>
          </a:p>
        </p:txBody>
      </p:sp>
      <p:sp>
        <p:nvSpPr>
          <p:cNvPr id="4" name="Образ слайда 3"/>
          <p:cNvSpPr>
            <a:spLocks noGrp="1" noRot="1" noChangeAspect="1"/>
          </p:cNvSpPr>
          <p:nvPr>
            <p:ph type="sldImg" idx="2"/>
          </p:nvPr>
        </p:nvSpPr>
        <p:spPr>
          <a:xfrm>
            <a:off x="773113" y="746125"/>
            <a:ext cx="5262562" cy="3727450"/>
          </a:xfrm>
          <a:prstGeom prst="rect">
            <a:avLst/>
          </a:prstGeom>
          <a:noFill/>
          <a:ln w="12700">
            <a:solidFill>
              <a:prstClr val="black"/>
            </a:solidFill>
          </a:ln>
        </p:spPr>
        <p:txBody>
          <a:bodyPr vert="horz" lIns="91568" tIns="45784" rIns="91568" bIns="45784" rtlCol="0" anchor="ctr"/>
          <a:lstStyle/>
          <a:p>
            <a:endParaRPr lang="ru-RU"/>
          </a:p>
        </p:txBody>
      </p:sp>
      <p:sp>
        <p:nvSpPr>
          <p:cNvPr id="5" name="Заметки 4"/>
          <p:cNvSpPr>
            <a:spLocks noGrp="1"/>
          </p:cNvSpPr>
          <p:nvPr>
            <p:ph type="body" sz="quarter" idx="3"/>
          </p:nvPr>
        </p:nvSpPr>
        <p:spPr>
          <a:xfrm>
            <a:off x="680562" y="4721662"/>
            <a:ext cx="5447666" cy="4473654"/>
          </a:xfrm>
          <a:prstGeom prst="rect">
            <a:avLst/>
          </a:prstGeom>
        </p:spPr>
        <p:txBody>
          <a:bodyPr vert="horz" lIns="91568" tIns="45784" rIns="91568" bIns="4578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1733"/>
            <a:ext cx="2951217" cy="497602"/>
          </a:xfrm>
          <a:prstGeom prst="rect">
            <a:avLst/>
          </a:prstGeom>
        </p:spPr>
        <p:txBody>
          <a:bodyPr vert="horz" lIns="91568" tIns="45784" rIns="91568" bIns="45784" rtlCol="0" anchor="b"/>
          <a:lstStyle>
            <a:lvl1pPr algn="l">
              <a:defRPr sz="1200"/>
            </a:lvl1pPr>
          </a:lstStyle>
          <a:p>
            <a:endParaRPr lang="ru-RU"/>
          </a:p>
        </p:txBody>
      </p:sp>
      <p:sp>
        <p:nvSpPr>
          <p:cNvPr id="7" name="Номер слайда 6"/>
          <p:cNvSpPr>
            <a:spLocks noGrp="1"/>
          </p:cNvSpPr>
          <p:nvPr>
            <p:ph type="sldNum" sz="quarter" idx="5"/>
          </p:nvPr>
        </p:nvSpPr>
        <p:spPr>
          <a:xfrm>
            <a:off x="3855981" y="9441733"/>
            <a:ext cx="2951217" cy="497602"/>
          </a:xfrm>
          <a:prstGeom prst="rect">
            <a:avLst/>
          </a:prstGeom>
        </p:spPr>
        <p:txBody>
          <a:bodyPr vert="horz" lIns="91568" tIns="45784" rIns="91568" bIns="45784" rtlCol="0" anchor="b"/>
          <a:lstStyle>
            <a:lvl1pPr algn="r">
              <a:defRPr sz="1200"/>
            </a:lvl1pPr>
          </a:lstStyle>
          <a:p>
            <a:fld id="{DDC9CE9B-3DBA-4CC5-BC42-D62932EAE2D8}" type="slidenum">
              <a:rPr lang="ru-RU" smtClean="0"/>
              <a:t>‹#›</a:t>
            </a:fld>
            <a:endParaRPr lang="ru-RU"/>
          </a:p>
        </p:txBody>
      </p:sp>
    </p:spTree>
    <p:extLst>
      <p:ext uri="{BB962C8B-B14F-4D97-AF65-F5344CB8AC3E}">
        <p14:creationId xmlns:p14="http://schemas.microsoft.com/office/powerpoint/2010/main" val="350031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6281" y="2130430"/>
            <a:ext cx="8231188" cy="1470025"/>
          </a:xfrm>
        </p:spPr>
        <p:txBody>
          <a:bodyPr/>
          <a:lstStyle/>
          <a:p>
            <a:r>
              <a:rPr lang="ru-RU"/>
              <a:t>Образец заголовка</a:t>
            </a:r>
          </a:p>
        </p:txBody>
      </p:sp>
      <p:sp>
        <p:nvSpPr>
          <p:cNvPr id="3" name="Подзаголовок 2"/>
          <p:cNvSpPr>
            <a:spLocks noGrp="1"/>
          </p:cNvSpPr>
          <p:nvPr>
            <p:ph type="subTitle" idx="1"/>
          </p:nvPr>
        </p:nvSpPr>
        <p:spPr>
          <a:xfrm>
            <a:off x="1452565" y="3886200"/>
            <a:ext cx="67786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72620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11539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35980" y="274643"/>
            <a:ext cx="2306615"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2771" y="274643"/>
            <a:ext cx="676181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40939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6281" y="2130431"/>
            <a:ext cx="8231188" cy="1470025"/>
          </a:xfrm>
        </p:spPr>
        <p:txBody>
          <a:bodyPr/>
          <a:lstStyle/>
          <a:p>
            <a:r>
              <a:rPr lang="ru-RU"/>
              <a:t>Образец заголовка</a:t>
            </a:r>
          </a:p>
        </p:txBody>
      </p:sp>
      <p:sp>
        <p:nvSpPr>
          <p:cNvPr id="3" name="Подзаголовок 2"/>
          <p:cNvSpPr>
            <a:spLocks noGrp="1"/>
          </p:cNvSpPr>
          <p:nvPr>
            <p:ph type="subTitle" idx="1"/>
          </p:nvPr>
        </p:nvSpPr>
        <p:spPr>
          <a:xfrm>
            <a:off x="1452563" y="3886200"/>
            <a:ext cx="6778625" cy="1752600"/>
          </a:xfrm>
        </p:spPr>
        <p:txBody>
          <a:bodyPr/>
          <a:lstStyle>
            <a:lvl1pPr marL="0" indent="0" algn="ctr">
              <a:buNone/>
              <a:defRPr>
                <a:solidFill>
                  <a:schemeClr val="tx1">
                    <a:tint val="75000"/>
                  </a:schemeClr>
                </a:solidFill>
              </a:defRPr>
            </a:lvl1pPr>
            <a:lvl2pPr marL="363154" indent="0" algn="ctr">
              <a:buNone/>
              <a:defRPr>
                <a:solidFill>
                  <a:schemeClr val="tx1">
                    <a:tint val="75000"/>
                  </a:schemeClr>
                </a:solidFill>
              </a:defRPr>
            </a:lvl2pPr>
            <a:lvl3pPr marL="726308" indent="0" algn="ctr">
              <a:buNone/>
              <a:defRPr>
                <a:solidFill>
                  <a:schemeClr val="tx1">
                    <a:tint val="75000"/>
                  </a:schemeClr>
                </a:solidFill>
              </a:defRPr>
            </a:lvl3pPr>
            <a:lvl4pPr marL="1089462" indent="0" algn="ctr">
              <a:buNone/>
              <a:defRPr>
                <a:solidFill>
                  <a:schemeClr val="tx1">
                    <a:tint val="75000"/>
                  </a:schemeClr>
                </a:solidFill>
              </a:defRPr>
            </a:lvl4pPr>
            <a:lvl5pPr marL="1452616" indent="0" algn="ctr">
              <a:buNone/>
              <a:defRPr>
                <a:solidFill>
                  <a:schemeClr val="tx1">
                    <a:tint val="75000"/>
                  </a:schemeClr>
                </a:solidFill>
              </a:defRPr>
            </a:lvl5pPr>
            <a:lvl6pPr marL="1815770" indent="0" algn="ctr">
              <a:buNone/>
              <a:defRPr>
                <a:solidFill>
                  <a:schemeClr val="tx1">
                    <a:tint val="75000"/>
                  </a:schemeClr>
                </a:solidFill>
              </a:defRPr>
            </a:lvl6pPr>
            <a:lvl7pPr marL="2178924" indent="0" algn="ctr">
              <a:buNone/>
              <a:defRPr>
                <a:solidFill>
                  <a:schemeClr val="tx1">
                    <a:tint val="75000"/>
                  </a:schemeClr>
                </a:solidFill>
              </a:defRPr>
            </a:lvl7pPr>
            <a:lvl8pPr marL="2542078" indent="0" algn="ctr">
              <a:buNone/>
              <a:defRPr>
                <a:solidFill>
                  <a:schemeClr val="tx1">
                    <a:tint val="75000"/>
                  </a:schemeClr>
                </a:solidFill>
              </a:defRPr>
            </a:lvl8pPr>
            <a:lvl9pPr marL="2905232"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4A59FE40-05AD-4E56-8AC6-79D15872067E}"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5D18DC8-D69B-4DD4-B705-BAB4D558220A}"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837200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DEC464E-0AD6-4415-BA10-97E2DFF1647E}"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AC203EE-5A49-4316-A1E6-2B88028E4D4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829251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949" y="4406906"/>
            <a:ext cx="8231188" cy="1362075"/>
          </a:xfrm>
        </p:spPr>
        <p:txBody>
          <a:bodyPr anchor="t"/>
          <a:lstStyle>
            <a:lvl1pPr algn="l">
              <a:defRPr sz="3177" b="1" cap="all"/>
            </a:lvl1pPr>
          </a:lstStyle>
          <a:p>
            <a:r>
              <a:rPr lang="ru-RU"/>
              <a:t>Образец заголовка</a:t>
            </a:r>
          </a:p>
        </p:txBody>
      </p:sp>
      <p:sp>
        <p:nvSpPr>
          <p:cNvPr id="3" name="Текст 2"/>
          <p:cNvSpPr>
            <a:spLocks noGrp="1"/>
          </p:cNvSpPr>
          <p:nvPr>
            <p:ph type="body" idx="1"/>
          </p:nvPr>
        </p:nvSpPr>
        <p:spPr>
          <a:xfrm>
            <a:off x="764949" y="2906713"/>
            <a:ext cx="8231188" cy="1500187"/>
          </a:xfrm>
        </p:spPr>
        <p:txBody>
          <a:bodyPr anchor="b"/>
          <a:lstStyle>
            <a:lvl1pPr marL="0" indent="0">
              <a:buNone/>
              <a:defRPr sz="1589">
                <a:solidFill>
                  <a:schemeClr val="tx1">
                    <a:tint val="75000"/>
                  </a:schemeClr>
                </a:solidFill>
              </a:defRPr>
            </a:lvl1pPr>
            <a:lvl2pPr marL="363154" indent="0">
              <a:buNone/>
              <a:defRPr sz="1430">
                <a:solidFill>
                  <a:schemeClr val="tx1">
                    <a:tint val="75000"/>
                  </a:schemeClr>
                </a:solidFill>
              </a:defRPr>
            </a:lvl2pPr>
            <a:lvl3pPr marL="726308" indent="0">
              <a:buNone/>
              <a:defRPr sz="1271">
                <a:solidFill>
                  <a:schemeClr val="tx1">
                    <a:tint val="75000"/>
                  </a:schemeClr>
                </a:solidFill>
              </a:defRPr>
            </a:lvl3pPr>
            <a:lvl4pPr marL="1089462" indent="0">
              <a:buNone/>
              <a:defRPr sz="1112">
                <a:solidFill>
                  <a:schemeClr val="tx1">
                    <a:tint val="75000"/>
                  </a:schemeClr>
                </a:solidFill>
              </a:defRPr>
            </a:lvl4pPr>
            <a:lvl5pPr marL="1452616" indent="0">
              <a:buNone/>
              <a:defRPr sz="1112">
                <a:solidFill>
                  <a:schemeClr val="tx1">
                    <a:tint val="75000"/>
                  </a:schemeClr>
                </a:solidFill>
              </a:defRPr>
            </a:lvl5pPr>
            <a:lvl6pPr marL="1815770" indent="0">
              <a:buNone/>
              <a:defRPr sz="1112">
                <a:solidFill>
                  <a:schemeClr val="tx1">
                    <a:tint val="75000"/>
                  </a:schemeClr>
                </a:solidFill>
              </a:defRPr>
            </a:lvl6pPr>
            <a:lvl7pPr marL="2178924" indent="0">
              <a:buNone/>
              <a:defRPr sz="1112">
                <a:solidFill>
                  <a:schemeClr val="tx1">
                    <a:tint val="75000"/>
                  </a:schemeClr>
                </a:solidFill>
              </a:defRPr>
            </a:lvl7pPr>
            <a:lvl8pPr marL="2542078" indent="0">
              <a:buNone/>
              <a:defRPr sz="1112">
                <a:solidFill>
                  <a:schemeClr val="tx1">
                    <a:tint val="75000"/>
                  </a:schemeClr>
                </a:solidFill>
              </a:defRPr>
            </a:lvl8pPr>
            <a:lvl9pPr marL="2905232" indent="0">
              <a:buNone/>
              <a:defRPr sz="1112">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CFA08A7-6D8D-4636-B845-1D0DFA53E4D2}"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8C28155-2C58-4376-9E9F-B37F8CBA56B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4296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84187" y="1600206"/>
            <a:ext cx="4276990" cy="4525963"/>
          </a:xfrm>
        </p:spPr>
        <p:txBody>
          <a:bodyPr/>
          <a:lstStyle>
            <a:lvl1pPr>
              <a:defRPr sz="2224"/>
            </a:lvl1pPr>
            <a:lvl2pPr>
              <a:defRPr sz="1906"/>
            </a:lvl2pPr>
            <a:lvl3pPr>
              <a:defRPr sz="1589"/>
            </a:lvl3pPr>
            <a:lvl4pPr>
              <a:defRPr sz="1430"/>
            </a:lvl4pPr>
            <a:lvl5pPr>
              <a:defRPr sz="1430"/>
            </a:lvl5pPr>
            <a:lvl6pPr>
              <a:defRPr sz="1430"/>
            </a:lvl6pPr>
            <a:lvl7pPr>
              <a:defRPr sz="1430"/>
            </a:lvl7pPr>
            <a:lvl8pPr>
              <a:defRPr sz="1430"/>
            </a:lvl8pPr>
            <a:lvl9pPr>
              <a:defRPr sz="143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922573" y="1600206"/>
            <a:ext cx="4276990" cy="4525963"/>
          </a:xfrm>
        </p:spPr>
        <p:txBody>
          <a:bodyPr/>
          <a:lstStyle>
            <a:lvl1pPr>
              <a:defRPr sz="2224"/>
            </a:lvl1pPr>
            <a:lvl2pPr>
              <a:defRPr sz="1906"/>
            </a:lvl2pPr>
            <a:lvl3pPr>
              <a:defRPr sz="1589"/>
            </a:lvl3pPr>
            <a:lvl4pPr>
              <a:defRPr sz="1430"/>
            </a:lvl4pPr>
            <a:lvl5pPr>
              <a:defRPr sz="1430"/>
            </a:lvl5pPr>
            <a:lvl6pPr>
              <a:defRPr sz="1430"/>
            </a:lvl6pPr>
            <a:lvl7pPr>
              <a:defRPr sz="1430"/>
            </a:lvl7pPr>
            <a:lvl8pPr>
              <a:defRPr sz="1430"/>
            </a:lvl8pPr>
            <a:lvl9pPr>
              <a:defRPr sz="143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54BAC78-499E-4754-9BE2-C1A52414E014}"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37A2EFB-B466-4B93-8DD8-6B8D17B459BB}"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103907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84188" y="1535113"/>
            <a:ext cx="4278671" cy="639762"/>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ru-RU"/>
              <a:t>Образец текста</a:t>
            </a:r>
          </a:p>
        </p:txBody>
      </p:sp>
      <p:sp>
        <p:nvSpPr>
          <p:cNvPr id="4" name="Объект 3"/>
          <p:cNvSpPr>
            <a:spLocks noGrp="1"/>
          </p:cNvSpPr>
          <p:nvPr>
            <p:ph sz="half" idx="2"/>
          </p:nvPr>
        </p:nvSpPr>
        <p:spPr>
          <a:xfrm>
            <a:off x="484188" y="2174875"/>
            <a:ext cx="4278671" cy="3951288"/>
          </a:xfrm>
        </p:spPr>
        <p:txBody>
          <a:bodyPr/>
          <a:lstStyle>
            <a:lvl1pPr>
              <a:defRPr sz="1906"/>
            </a:lvl1pPr>
            <a:lvl2pPr>
              <a:defRPr sz="1589"/>
            </a:lvl2pPr>
            <a:lvl3pPr>
              <a:defRPr sz="1430"/>
            </a:lvl3pPr>
            <a:lvl4pPr>
              <a:defRPr sz="1271"/>
            </a:lvl4pPr>
            <a:lvl5pPr>
              <a:defRPr sz="1271"/>
            </a:lvl5pPr>
            <a:lvl6pPr>
              <a:defRPr sz="1271"/>
            </a:lvl6pPr>
            <a:lvl7pPr>
              <a:defRPr sz="1271"/>
            </a:lvl7pPr>
            <a:lvl8pPr>
              <a:defRPr sz="1271"/>
            </a:lvl8pPr>
            <a:lvl9pPr>
              <a:defRPr sz="127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919213" y="1535113"/>
            <a:ext cx="4280352" cy="639762"/>
          </a:xfrm>
        </p:spPr>
        <p:txBody>
          <a:bodyPr anchor="b"/>
          <a:lstStyle>
            <a:lvl1pPr marL="0" indent="0">
              <a:buNone/>
              <a:defRPr sz="1906" b="1"/>
            </a:lvl1pPr>
            <a:lvl2pPr marL="363154" indent="0">
              <a:buNone/>
              <a:defRPr sz="1589" b="1"/>
            </a:lvl2pPr>
            <a:lvl3pPr marL="726308" indent="0">
              <a:buNone/>
              <a:defRPr sz="1430" b="1"/>
            </a:lvl3pPr>
            <a:lvl4pPr marL="1089462" indent="0">
              <a:buNone/>
              <a:defRPr sz="1271" b="1"/>
            </a:lvl4pPr>
            <a:lvl5pPr marL="1452616" indent="0">
              <a:buNone/>
              <a:defRPr sz="1271" b="1"/>
            </a:lvl5pPr>
            <a:lvl6pPr marL="1815770" indent="0">
              <a:buNone/>
              <a:defRPr sz="1271" b="1"/>
            </a:lvl6pPr>
            <a:lvl7pPr marL="2178924" indent="0">
              <a:buNone/>
              <a:defRPr sz="1271" b="1"/>
            </a:lvl7pPr>
            <a:lvl8pPr marL="2542078" indent="0">
              <a:buNone/>
              <a:defRPr sz="1271" b="1"/>
            </a:lvl8pPr>
            <a:lvl9pPr marL="2905232" indent="0">
              <a:buNone/>
              <a:defRPr sz="1271" b="1"/>
            </a:lvl9pPr>
          </a:lstStyle>
          <a:p>
            <a:pPr lvl="0"/>
            <a:r>
              <a:rPr lang="ru-RU"/>
              <a:t>Образец текста</a:t>
            </a:r>
          </a:p>
        </p:txBody>
      </p:sp>
      <p:sp>
        <p:nvSpPr>
          <p:cNvPr id="6" name="Объект 5"/>
          <p:cNvSpPr>
            <a:spLocks noGrp="1"/>
          </p:cNvSpPr>
          <p:nvPr>
            <p:ph sz="quarter" idx="4"/>
          </p:nvPr>
        </p:nvSpPr>
        <p:spPr>
          <a:xfrm>
            <a:off x="4919213" y="2174875"/>
            <a:ext cx="4280352" cy="3951288"/>
          </a:xfrm>
        </p:spPr>
        <p:txBody>
          <a:bodyPr/>
          <a:lstStyle>
            <a:lvl1pPr>
              <a:defRPr sz="1906"/>
            </a:lvl1pPr>
            <a:lvl2pPr>
              <a:defRPr sz="1589"/>
            </a:lvl2pPr>
            <a:lvl3pPr>
              <a:defRPr sz="1430"/>
            </a:lvl3pPr>
            <a:lvl4pPr>
              <a:defRPr sz="1271"/>
            </a:lvl4pPr>
            <a:lvl5pPr>
              <a:defRPr sz="1271"/>
            </a:lvl5pPr>
            <a:lvl6pPr>
              <a:defRPr sz="1271"/>
            </a:lvl6pPr>
            <a:lvl7pPr>
              <a:defRPr sz="1271"/>
            </a:lvl7pPr>
            <a:lvl8pPr>
              <a:defRPr sz="1271"/>
            </a:lvl8pPr>
            <a:lvl9pPr>
              <a:defRPr sz="1271"/>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424C26A-1E1C-41A3-A314-EDA5E0868D12}"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5BB2DFC3-A927-4FD5-998D-5FEF529FDCD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0155737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39B0D98-2D5B-4524-9224-D9A7BCD26BEC}"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45E66FA-4276-447F-A3C7-9121683CB17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50695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D89B3A-27FE-46A5-93A2-569807B47623}"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148ECE58-DD8F-41A7-82C0-941C977FA5B8}"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881570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3050"/>
            <a:ext cx="3185887" cy="1162050"/>
          </a:xfrm>
        </p:spPr>
        <p:txBody>
          <a:bodyPr anchor="b"/>
          <a:lstStyle>
            <a:lvl1pPr algn="l">
              <a:defRPr sz="1589" b="1"/>
            </a:lvl1pPr>
          </a:lstStyle>
          <a:p>
            <a:r>
              <a:rPr lang="ru-RU"/>
              <a:t>Образец заголовка</a:t>
            </a:r>
          </a:p>
        </p:txBody>
      </p:sp>
      <p:sp>
        <p:nvSpPr>
          <p:cNvPr id="3" name="Объект 2"/>
          <p:cNvSpPr>
            <a:spLocks noGrp="1"/>
          </p:cNvSpPr>
          <p:nvPr>
            <p:ph idx="1"/>
          </p:nvPr>
        </p:nvSpPr>
        <p:spPr>
          <a:xfrm>
            <a:off x="3786077" y="273054"/>
            <a:ext cx="5413486" cy="5853113"/>
          </a:xfrm>
        </p:spPr>
        <p:txBody>
          <a:bodyPr/>
          <a:lstStyle>
            <a:lvl1pPr>
              <a:defRPr sz="2542"/>
            </a:lvl1pPr>
            <a:lvl2pPr>
              <a:defRPr sz="2224"/>
            </a:lvl2pPr>
            <a:lvl3pPr>
              <a:defRPr sz="1906"/>
            </a:lvl3pPr>
            <a:lvl4pPr>
              <a:defRPr sz="1589"/>
            </a:lvl4pPr>
            <a:lvl5pPr>
              <a:defRPr sz="1589"/>
            </a:lvl5pPr>
            <a:lvl6pPr>
              <a:defRPr sz="1589"/>
            </a:lvl6pPr>
            <a:lvl7pPr>
              <a:defRPr sz="1589"/>
            </a:lvl7pPr>
            <a:lvl8pPr>
              <a:defRPr sz="1589"/>
            </a:lvl8pPr>
            <a:lvl9pPr>
              <a:defRPr sz="1589"/>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84190" y="1435103"/>
            <a:ext cx="3185887" cy="4691063"/>
          </a:xfrm>
        </p:spPr>
        <p:txBody>
          <a:bodyPr/>
          <a:lstStyle>
            <a:lvl1pPr marL="0" indent="0">
              <a:buNone/>
              <a:defRPr sz="1112"/>
            </a:lvl1pPr>
            <a:lvl2pPr marL="363154" indent="0">
              <a:buNone/>
              <a:defRPr sz="953"/>
            </a:lvl2pPr>
            <a:lvl3pPr marL="726308" indent="0">
              <a:buNone/>
              <a:defRPr sz="794"/>
            </a:lvl3pPr>
            <a:lvl4pPr marL="1089462" indent="0">
              <a:buNone/>
              <a:defRPr sz="715"/>
            </a:lvl4pPr>
            <a:lvl5pPr marL="1452616" indent="0">
              <a:buNone/>
              <a:defRPr sz="715"/>
            </a:lvl5pPr>
            <a:lvl6pPr marL="1815770" indent="0">
              <a:buNone/>
              <a:defRPr sz="715"/>
            </a:lvl6pPr>
            <a:lvl7pPr marL="2178924" indent="0">
              <a:buNone/>
              <a:defRPr sz="715"/>
            </a:lvl7pPr>
            <a:lvl8pPr marL="2542078" indent="0">
              <a:buNone/>
              <a:defRPr sz="715"/>
            </a:lvl8pPr>
            <a:lvl9pPr marL="2905232" indent="0">
              <a:buNone/>
              <a:defRPr sz="715"/>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9B5A4E6-C319-40D8-A013-ADC9CE5F6C7E}"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D6671D5-AFD1-4600-87B8-EC0E16363BA0}"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0832132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162208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083" y="4800600"/>
            <a:ext cx="5810250" cy="566738"/>
          </a:xfrm>
        </p:spPr>
        <p:txBody>
          <a:bodyPr anchor="b"/>
          <a:lstStyle>
            <a:lvl1pPr algn="l">
              <a:defRPr sz="1589" b="1"/>
            </a:lvl1pPr>
          </a:lstStyle>
          <a:p>
            <a:r>
              <a:rPr lang="ru-RU"/>
              <a:t>Образец заголовка</a:t>
            </a:r>
          </a:p>
        </p:txBody>
      </p:sp>
      <p:sp>
        <p:nvSpPr>
          <p:cNvPr id="3" name="Рисунок 2"/>
          <p:cNvSpPr>
            <a:spLocks noGrp="1"/>
          </p:cNvSpPr>
          <p:nvPr>
            <p:ph type="pic" idx="1"/>
          </p:nvPr>
        </p:nvSpPr>
        <p:spPr>
          <a:xfrm>
            <a:off x="1898083" y="612775"/>
            <a:ext cx="5810250" cy="4114800"/>
          </a:xfrm>
        </p:spPr>
        <p:txBody>
          <a:bodyPr rtlCol="0">
            <a:normAutofit/>
          </a:bodyPr>
          <a:lstStyle>
            <a:lvl1pPr marL="0" indent="0">
              <a:buNone/>
              <a:defRPr sz="2542"/>
            </a:lvl1pPr>
            <a:lvl2pPr marL="363154" indent="0">
              <a:buNone/>
              <a:defRPr sz="2224"/>
            </a:lvl2pPr>
            <a:lvl3pPr marL="726308" indent="0">
              <a:buNone/>
              <a:defRPr sz="1906"/>
            </a:lvl3pPr>
            <a:lvl4pPr marL="1089462" indent="0">
              <a:buNone/>
              <a:defRPr sz="1589"/>
            </a:lvl4pPr>
            <a:lvl5pPr marL="1452616" indent="0">
              <a:buNone/>
              <a:defRPr sz="1589"/>
            </a:lvl5pPr>
            <a:lvl6pPr marL="1815770" indent="0">
              <a:buNone/>
              <a:defRPr sz="1589"/>
            </a:lvl6pPr>
            <a:lvl7pPr marL="2178924" indent="0">
              <a:buNone/>
              <a:defRPr sz="1589"/>
            </a:lvl7pPr>
            <a:lvl8pPr marL="2542078" indent="0">
              <a:buNone/>
              <a:defRPr sz="1589"/>
            </a:lvl8pPr>
            <a:lvl9pPr marL="2905232" indent="0">
              <a:buNone/>
              <a:defRPr sz="1589"/>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898083" y="5367338"/>
            <a:ext cx="5810250" cy="804862"/>
          </a:xfrm>
        </p:spPr>
        <p:txBody>
          <a:bodyPr/>
          <a:lstStyle>
            <a:lvl1pPr marL="0" indent="0">
              <a:buNone/>
              <a:defRPr sz="1112"/>
            </a:lvl1pPr>
            <a:lvl2pPr marL="363154" indent="0">
              <a:buNone/>
              <a:defRPr sz="953"/>
            </a:lvl2pPr>
            <a:lvl3pPr marL="726308" indent="0">
              <a:buNone/>
              <a:defRPr sz="794"/>
            </a:lvl3pPr>
            <a:lvl4pPr marL="1089462" indent="0">
              <a:buNone/>
              <a:defRPr sz="715"/>
            </a:lvl4pPr>
            <a:lvl5pPr marL="1452616" indent="0">
              <a:buNone/>
              <a:defRPr sz="715"/>
            </a:lvl5pPr>
            <a:lvl6pPr marL="1815770" indent="0">
              <a:buNone/>
              <a:defRPr sz="715"/>
            </a:lvl6pPr>
            <a:lvl7pPr marL="2178924" indent="0">
              <a:buNone/>
              <a:defRPr sz="715"/>
            </a:lvl7pPr>
            <a:lvl8pPr marL="2542078" indent="0">
              <a:buNone/>
              <a:defRPr sz="715"/>
            </a:lvl8pPr>
            <a:lvl9pPr marL="2905232" indent="0">
              <a:buNone/>
              <a:defRPr sz="715"/>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EBA9EC3-8F2A-441F-92ED-8343FE643AA2}"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A06B163-F42F-4558-B02B-D3FE90136147}"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978369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BC105FB-8F6F-4AB0-98BB-C8F385EFA86C}"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3EC4B0C-5B1C-4D2D-BC6C-401DA1BA2BEF}"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182954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20719" y="274641"/>
            <a:ext cx="2178844"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84188" y="274641"/>
            <a:ext cx="6375135"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015226D-37F7-4585-B0E5-998238FB0C0D}" type="datetimeFigureOut">
              <a:rPr lang="ru-RU">
                <a:solidFill>
                  <a:prstClr val="black">
                    <a:tint val="75000"/>
                  </a:prstClr>
                </a:solidFill>
              </a:rPr>
              <a:pPr>
                <a:defRPr/>
              </a:pPr>
              <a:t>28.08.2023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F7BA8B8-A5A1-467E-AAA9-A273952E328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06296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4949" y="4406905"/>
            <a:ext cx="8231188"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64949" y="2906713"/>
            <a:ext cx="823118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47419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2771" y="1600205"/>
            <a:ext cx="453421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08380" y="1600205"/>
            <a:ext cx="45342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B6057B-3566-4453-976B-360578143B3E}" type="datetimeFigureOut">
              <a:rPr lang="ru-RU" smtClean="0"/>
              <a:t>28.08.2023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40448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4638"/>
            <a:ext cx="8715375"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84190" y="1535113"/>
            <a:ext cx="42786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84190" y="2174875"/>
            <a:ext cx="42786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919211" y="1535113"/>
            <a:ext cx="42803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919211" y="2174875"/>
            <a:ext cx="42803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B6057B-3566-4453-976B-360578143B3E}" type="datetimeFigureOut">
              <a:rPr lang="ru-RU" smtClean="0"/>
              <a:t>28.08.2023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37042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B6057B-3566-4453-976B-360578143B3E}" type="datetimeFigureOut">
              <a:rPr lang="ru-RU" smtClean="0"/>
              <a:t>28.08.2023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52999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B6057B-3566-4453-976B-360578143B3E}" type="datetimeFigureOut">
              <a:rPr lang="ru-RU" smtClean="0"/>
              <a:t>28.08.2023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202241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3050"/>
            <a:ext cx="3185887"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786077" y="273055"/>
            <a:ext cx="54134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84190" y="1435103"/>
            <a:ext cx="31858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2B6057B-3566-4453-976B-360578143B3E}" type="datetimeFigureOut">
              <a:rPr lang="ru-RU" smtClean="0"/>
              <a:t>28.08.2023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385246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8083" y="4800600"/>
            <a:ext cx="581025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898083" y="612775"/>
            <a:ext cx="581025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898083" y="5367338"/>
            <a:ext cx="581025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2B6057B-3566-4453-976B-360578143B3E}" type="datetimeFigureOut">
              <a:rPr lang="ru-RU" smtClean="0"/>
              <a:t>28.08.2023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A8587D-1EDB-4912-A5BB-EC603357008A}" type="slidenum">
              <a:rPr lang="ru-RU" smtClean="0"/>
              <a:t>‹#›</a:t>
            </a:fld>
            <a:endParaRPr lang="ru-RU"/>
          </a:p>
        </p:txBody>
      </p:sp>
    </p:spTree>
    <p:extLst>
      <p:ext uri="{BB962C8B-B14F-4D97-AF65-F5344CB8AC3E}">
        <p14:creationId xmlns:p14="http://schemas.microsoft.com/office/powerpoint/2010/main" val="107079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90" y="274638"/>
            <a:ext cx="8715375"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84190" y="1600205"/>
            <a:ext cx="8715375"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84187" y="6356355"/>
            <a:ext cx="22595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6057B-3566-4453-976B-360578143B3E}" type="datetimeFigureOut">
              <a:rPr lang="ru-RU" smtClean="0"/>
              <a:t>28.08.2023</a:t>
            </a:fld>
            <a:endParaRPr lang="ru-RU"/>
          </a:p>
        </p:txBody>
      </p:sp>
      <p:sp>
        <p:nvSpPr>
          <p:cNvPr id="5" name="Нижний колонтитул 4"/>
          <p:cNvSpPr>
            <a:spLocks noGrp="1"/>
          </p:cNvSpPr>
          <p:nvPr>
            <p:ph type="ftr" sz="quarter" idx="3"/>
          </p:nvPr>
        </p:nvSpPr>
        <p:spPr>
          <a:xfrm>
            <a:off x="3308617" y="6356355"/>
            <a:ext cx="306652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940021" y="6356355"/>
            <a:ext cx="22595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8587D-1EDB-4912-A5BB-EC603357008A}" type="slidenum">
              <a:rPr lang="ru-RU" smtClean="0"/>
              <a:t>‹#›</a:t>
            </a:fld>
            <a:endParaRPr lang="ru-RU"/>
          </a:p>
        </p:txBody>
      </p:sp>
    </p:spTree>
    <p:extLst>
      <p:ext uri="{BB962C8B-B14F-4D97-AF65-F5344CB8AC3E}">
        <p14:creationId xmlns:p14="http://schemas.microsoft.com/office/powerpoint/2010/main" val="4852046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84188" y="274638"/>
            <a:ext cx="8715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84188" y="1600206"/>
            <a:ext cx="8715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84187" y="6356356"/>
            <a:ext cx="2259542" cy="365125"/>
          </a:xfrm>
          <a:prstGeom prst="rect">
            <a:avLst/>
          </a:prstGeom>
        </p:spPr>
        <p:txBody>
          <a:bodyPr vert="horz" lIns="91440" tIns="45720" rIns="91440" bIns="45720" rtlCol="0" anchor="ctr"/>
          <a:lstStyle>
            <a:lvl1pPr algn="l" fontAlgn="auto">
              <a:spcBef>
                <a:spcPts val="0"/>
              </a:spcBef>
              <a:spcAft>
                <a:spcPts val="0"/>
              </a:spcAft>
              <a:defRPr sz="953" b="0">
                <a:solidFill>
                  <a:schemeClr val="tx1">
                    <a:tint val="75000"/>
                  </a:schemeClr>
                </a:solidFill>
                <a:latin typeface="+mn-lt"/>
                <a:cs typeface="+mn-cs"/>
              </a:defRPr>
            </a:lvl1pPr>
          </a:lstStyle>
          <a:p>
            <a:pPr defTabSz="726308">
              <a:defRPr/>
            </a:pPr>
            <a:fld id="{0447C2EE-1A9C-45A3-BC42-EFAC50FE78F0}" type="datetimeFigureOut">
              <a:rPr lang="ru-RU" smtClean="0">
                <a:solidFill>
                  <a:prstClr val="black">
                    <a:tint val="75000"/>
                  </a:prstClr>
                </a:solidFill>
              </a:rPr>
              <a:pPr defTabSz="726308">
                <a:defRPr/>
              </a:pPr>
              <a:t>28.08.2023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308615" y="6356356"/>
            <a:ext cx="3066521" cy="365125"/>
          </a:xfrm>
          <a:prstGeom prst="rect">
            <a:avLst/>
          </a:prstGeom>
        </p:spPr>
        <p:txBody>
          <a:bodyPr vert="horz" lIns="91440" tIns="45720" rIns="91440" bIns="45720" rtlCol="0" anchor="ctr"/>
          <a:lstStyle>
            <a:lvl1pPr algn="ctr" fontAlgn="auto">
              <a:spcBef>
                <a:spcPts val="0"/>
              </a:spcBef>
              <a:spcAft>
                <a:spcPts val="0"/>
              </a:spcAft>
              <a:defRPr sz="953" b="0">
                <a:solidFill>
                  <a:schemeClr val="tx1">
                    <a:tint val="75000"/>
                  </a:schemeClr>
                </a:solidFill>
                <a:latin typeface="+mn-lt"/>
                <a:cs typeface="+mn-cs"/>
              </a:defRPr>
            </a:lvl1pPr>
          </a:lstStyle>
          <a:p>
            <a:pPr defTabSz="726308">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940021" y="6356356"/>
            <a:ext cx="2259542" cy="365125"/>
          </a:xfrm>
          <a:prstGeom prst="rect">
            <a:avLst/>
          </a:prstGeom>
        </p:spPr>
        <p:txBody>
          <a:bodyPr vert="horz" lIns="91440" tIns="45720" rIns="91440" bIns="45720" rtlCol="0" anchor="ctr"/>
          <a:lstStyle>
            <a:lvl1pPr algn="r" fontAlgn="auto">
              <a:spcBef>
                <a:spcPts val="0"/>
              </a:spcBef>
              <a:spcAft>
                <a:spcPts val="0"/>
              </a:spcAft>
              <a:defRPr sz="953" b="0">
                <a:solidFill>
                  <a:schemeClr val="tx1">
                    <a:tint val="75000"/>
                  </a:schemeClr>
                </a:solidFill>
                <a:latin typeface="+mn-lt"/>
                <a:cs typeface="+mn-cs"/>
              </a:defRPr>
            </a:lvl1pPr>
          </a:lstStyle>
          <a:p>
            <a:pPr defTabSz="726308">
              <a:defRPr/>
            </a:pPr>
            <a:fld id="{CBC122BA-4C5C-4491-A08D-C4920A45C1FD}" type="slidenum">
              <a:rPr lang="ru-RU" smtClean="0">
                <a:solidFill>
                  <a:prstClr val="black">
                    <a:tint val="75000"/>
                  </a:prstClr>
                </a:solidFill>
              </a:rPr>
              <a:pPr defTabSz="726308">
                <a:defRPr/>
              </a:pPr>
              <a:t>‹#›</a:t>
            </a:fld>
            <a:endParaRPr lang="ru-RU" dirty="0">
              <a:solidFill>
                <a:prstClr val="black">
                  <a:tint val="75000"/>
                </a:prstClr>
              </a:solidFill>
            </a:endParaRPr>
          </a:p>
        </p:txBody>
      </p:sp>
    </p:spTree>
    <p:extLst>
      <p:ext uri="{BB962C8B-B14F-4D97-AF65-F5344CB8AC3E}">
        <p14:creationId xmlns:p14="http://schemas.microsoft.com/office/powerpoint/2010/main" val="199813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rtl="0" eaLnBrk="1" fontAlgn="base" hangingPunct="1">
        <a:spcBef>
          <a:spcPct val="0"/>
        </a:spcBef>
        <a:spcAft>
          <a:spcPct val="0"/>
        </a:spcAft>
        <a:defRPr sz="3495" kern="1200">
          <a:solidFill>
            <a:schemeClr val="tx1"/>
          </a:solidFill>
          <a:latin typeface="+mj-lt"/>
          <a:ea typeface="+mj-ea"/>
          <a:cs typeface="+mj-cs"/>
        </a:defRPr>
      </a:lvl1pPr>
      <a:lvl2pPr algn="ctr" rtl="0" eaLnBrk="1" fontAlgn="base" hangingPunct="1">
        <a:spcBef>
          <a:spcPct val="0"/>
        </a:spcBef>
        <a:spcAft>
          <a:spcPct val="0"/>
        </a:spcAft>
        <a:defRPr sz="3495">
          <a:solidFill>
            <a:schemeClr val="tx1"/>
          </a:solidFill>
          <a:latin typeface="Calibri" pitchFamily="34" charset="0"/>
        </a:defRPr>
      </a:lvl2pPr>
      <a:lvl3pPr algn="ctr" rtl="0" eaLnBrk="1" fontAlgn="base" hangingPunct="1">
        <a:spcBef>
          <a:spcPct val="0"/>
        </a:spcBef>
        <a:spcAft>
          <a:spcPct val="0"/>
        </a:spcAft>
        <a:defRPr sz="3495">
          <a:solidFill>
            <a:schemeClr val="tx1"/>
          </a:solidFill>
          <a:latin typeface="Calibri" pitchFamily="34" charset="0"/>
        </a:defRPr>
      </a:lvl3pPr>
      <a:lvl4pPr algn="ctr" rtl="0" eaLnBrk="1" fontAlgn="base" hangingPunct="1">
        <a:spcBef>
          <a:spcPct val="0"/>
        </a:spcBef>
        <a:spcAft>
          <a:spcPct val="0"/>
        </a:spcAft>
        <a:defRPr sz="3495">
          <a:solidFill>
            <a:schemeClr val="tx1"/>
          </a:solidFill>
          <a:latin typeface="Calibri" pitchFamily="34" charset="0"/>
        </a:defRPr>
      </a:lvl4pPr>
      <a:lvl5pPr algn="ctr" rtl="0" eaLnBrk="1" fontAlgn="base" hangingPunct="1">
        <a:spcBef>
          <a:spcPct val="0"/>
        </a:spcBef>
        <a:spcAft>
          <a:spcPct val="0"/>
        </a:spcAft>
        <a:defRPr sz="3495">
          <a:solidFill>
            <a:schemeClr val="tx1"/>
          </a:solidFill>
          <a:latin typeface="Calibri" pitchFamily="34" charset="0"/>
        </a:defRPr>
      </a:lvl5pPr>
      <a:lvl6pPr marL="363154" algn="ctr" rtl="0" eaLnBrk="1" fontAlgn="base" hangingPunct="1">
        <a:spcBef>
          <a:spcPct val="0"/>
        </a:spcBef>
        <a:spcAft>
          <a:spcPct val="0"/>
        </a:spcAft>
        <a:defRPr sz="3495">
          <a:solidFill>
            <a:schemeClr val="tx1"/>
          </a:solidFill>
          <a:latin typeface="Calibri" pitchFamily="34" charset="0"/>
        </a:defRPr>
      </a:lvl6pPr>
      <a:lvl7pPr marL="726308" algn="ctr" rtl="0" eaLnBrk="1" fontAlgn="base" hangingPunct="1">
        <a:spcBef>
          <a:spcPct val="0"/>
        </a:spcBef>
        <a:spcAft>
          <a:spcPct val="0"/>
        </a:spcAft>
        <a:defRPr sz="3495">
          <a:solidFill>
            <a:schemeClr val="tx1"/>
          </a:solidFill>
          <a:latin typeface="Calibri" pitchFamily="34" charset="0"/>
        </a:defRPr>
      </a:lvl7pPr>
      <a:lvl8pPr marL="1089462" algn="ctr" rtl="0" eaLnBrk="1" fontAlgn="base" hangingPunct="1">
        <a:spcBef>
          <a:spcPct val="0"/>
        </a:spcBef>
        <a:spcAft>
          <a:spcPct val="0"/>
        </a:spcAft>
        <a:defRPr sz="3495">
          <a:solidFill>
            <a:schemeClr val="tx1"/>
          </a:solidFill>
          <a:latin typeface="Calibri" pitchFamily="34" charset="0"/>
        </a:defRPr>
      </a:lvl8pPr>
      <a:lvl9pPr marL="1452616" algn="ctr" rtl="0" eaLnBrk="1" fontAlgn="base" hangingPunct="1">
        <a:spcBef>
          <a:spcPct val="0"/>
        </a:spcBef>
        <a:spcAft>
          <a:spcPct val="0"/>
        </a:spcAft>
        <a:defRPr sz="3495">
          <a:solidFill>
            <a:schemeClr val="tx1"/>
          </a:solidFill>
          <a:latin typeface="Calibri" pitchFamily="34" charset="0"/>
        </a:defRPr>
      </a:lvl9pPr>
    </p:titleStyle>
    <p:bodyStyle>
      <a:lvl1pPr marL="272365" indent="-272365" algn="l" rtl="0" eaLnBrk="1" fontAlgn="base" hangingPunct="1">
        <a:spcBef>
          <a:spcPct val="20000"/>
        </a:spcBef>
        <a:spcAft>
          <a:spcPct val="0"/>
        </a:spcAft>
        <a:buFont typeface="Arial" charset="0"/>
        <a:buChar char="•"/>
        <a:defRPr sz="2542" kern="1200">
          <a:solidFill>
            <a:schemeClr val="tx1"/>
          </a:solidFill>
          <a:latin typeface="+mn-lt"/>
          <a:ea typeface="+mn-ea"/>
          <a:cs typeface="+mn-cs"/>
        </a:defRPr>
      </a:lvl1pPr>
      <a:lvl2pPr marL="590125" indent="-226971" algn="l" rtl="0" eaLnBrk="1" fontAlgn="base" hangingPunct="1">
        <a:spcBef>
          <a:spcPct val="20000"/>
        </a:spcBef>
        <a:spcAft>
          <a:spcPct val="0"/>
        </a:spcAft>
        <a:buFont typeface="Arial" charset="0"/>
        <a:buChar char="–"/>
        <a:defRPr sz="2224" kern="1200">
          <a:solidFill>
            <a:schemeClr val="tx1"/>
          </a:solidFill>
          <a:latin typeface="+mn-lt"/>
          <a:ea typeface="+mn-ea"/>
          <a:cs typeface="+mn-cs"/>
        </a:defRPr>
      </a:lvl2pPr>
      <a:lvl3pPr marL="907885" indent="-181577" algn="l" rtl="0" eaLnBrk="1" fontAlgn="base" hangingPunct="1">
        <a:spcBef>
          <a:spcPct val="20000"/>
        </a:spcBef>
        <a:spcAft>
          <a:spcPct val="0"/>
        </a:spcAft>
        <a:buFont typeface="Arial" charset="0"/>
        <a:buChar char="•"/>
        <a:defRPr sz="1906" kern="1200">
          <a:solidFill>
            <a:schemeClr val="tx1"/>
          </a:solidFill>
          <a:latin typeface="+mn-lt"/>
          <a:ea typeface="+mn-ea"/>
          <a:cs typeface="+mn-cs"/>
        </a:defRPr>
      </a:lvl3pPr>
      <a:lvl4pPr marL="1271039" indent="-181577" algn="l" rtl="0" eaLnBrk="1" fontAlgn="base" hangingPunct="1">
        <a:spcBef>
          <a:spcPct val="20000"/>
        </a:spcBef>
        <a:spcAft>
          <a:spcPct val="0"/>
        </a:spcAft>
        <a:buFont typeface="Arial" charset="0"/>
        <a:buChar char="–"/>
        <a:defRPr sz="1589" kern="1200">
          <a:solidFill>
            <a:schemeClr val="tx1"/>
          </a:solidFill>
          <a:latin typeface="+mn-lt"/>
          <a:ea typeface="+mn-ea"/>
          <a:cs typeface="+mn-cs"/>
        </a:defRPr>
      </a:lvl4pPr>
      <a:lvl5pPr marL="1634193" indent="-181577" algn="l" rtl="0" eaLnBrk="1" fontAlgn="base" hangingPunct="1">
        <a:spcBef>
          <a:spcPct val="20000"/>
        </a:spcBef>
        <a:spcAft>
          <a:spcPct val="0"/>
        </a:spcAft>
        <a:buFont typeface="Arial" charset="0"/>
        <a:buChar char="»"/>
        <a:defRPr sz="1589" kern="1200">
          <a:solidFill>
            <a:schemeClr val="tx1"/>
          </a:solidFill>
          <a:latin typeface="+mn-lt"/>
          <a:ea typeface="+mn-ea"/>
          <a:cs typeface="+mn-cs"/>
        </a:defRPr>
      </a:lvl5pPr>
      <a:lvl6pPr marL="1997347"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6pPr>
      <a:lvl7pPr marL="2360501"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7pPr>
      <a:lvl8pPr marL="2723655"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8pPr>
      <a:lvl9pPr marL="3086809" indent="-181577" algn="l" defTabSz="726308" rtl="0" eaLnBrk="1" latinLnBrk="0" hangingPunct="1">
        <a:spcBef>
          <a:spcPct val="20000"/>
        </a:spcBef>
        <a:buFont typeface="Arial" pitchFamily="34" charset="0"/>
        <a:buChar char="•"/>
        <a:defRPr sz="1589" kern="1200">
          <a:solidFill>
            <a:schemeClr val="tx1"/>
          </a:solidFill>
          <a:latin typeface="+mn-lt"/>
          <a:ea typeface="+mn-ea"/>
          <a:cs typeface="+mn-cs"/>
        </a:defRPr>
      </a:lvl9pPr>
    </p:bodyStyle>
    <p:otherStyle>
      <a:defPPr>
        <a:defRPr lang="ru-RU"/>
      </a:defPPr>
      <a:lvl1pPr marL="0" algn="l" defTabSz="726308" rtl="0" eaLnBrk="1" latinLnBrk="0" hangingPunct="1">
        <a:defRPr sz="1430" kern="1200">
          <a:solidFill>
            <a:schemeClr val="tx1"/>
          </a:solidFill>
          <a:latin typeface="+mn-lt"/>
          <a:ea typeface="+mn-ea"/>
          <a:cs typeface="+mn-cs"/>
        </a:defRPr>
      </a:lvl1pPr>
      <a:lvl2pPr marL="363154" algn="l" defTabSz="726308" rtl="0" eaLnBrk="1" latinLnBrk="0" hangingPunct="1">
        <a:defRPr sz="1430" kern="1200">
          <a:solidFill>
            <a:schemeClr val="tx1"/>
          </a:solidFill>
          <a:latin typeface="+mn-lt"/>
          <a:ea typeface="+mn-ea"/>
          <a:cs typeface="+mn-cs"/>
        </a:defRPr>
      </a:lvl2pPr>
      <a:lvl3pPr marL="726308" algn="l" defTabSz="726308" rtl="0" eaLnBrk="1" latinLnBrk="0" hangingPunct="1">
        <a:defRPr sz="1430" kern="1200">
          <a:solidFill>
            <a:schemeClr val="tx1"/>
          </a:solidFill>
          <a:latin typeface="+mn-lt"/>
          <a:ea typeface="+mn-ea"/>
          <a:cs typeface="+mn-cs"/>
        </a:defRPr>
      </a:lvl3pPr>
      <a:lvl4pPr marL="1089462" algn="l" defTabSz="726308" rtl="0" eaLnBrk="1" latinLnBrk="0" hangingPunct="1">
        <a:defRPr sz="1430" kern="1200">
          <a:solidFill>
            <a:schemeClr val="tx1"/>
          </a:solidFill>
          <a:latin typeface="+mn-lt"/>
          <a:ea typeface="+mn-ea"/>
          <a:cs typeface="+mn-cs"/>
        </a:defRPr>
      </a:lvl4pPr>
      <a:lvl5pPr marL="1452616" algn="l" defTabSz="726308" rtl="0" eaLnBrk="1" latinLnBrk="0" hangingPunct="1">
        <a:defRPr sz="1430" kern="1200">
          <a:solidFill>
            <a:schemeClr val="tx1"/>
          </a:solidFill>
          <a:latin typeface="+mn-lt"/>
          <a:ea typeface="+mn-ea"/>
          <a:cs typeface="+mn-cs"/>
        </a:defRPr>
      </a:lvl5pPr>
      <a:lvl6pPr marL="1815770" algn="l" defTabSz="726308" rtl="0" eaLnBrk="1" latinLnBrk="0" hangingPunct="1">
        <a:defRPr sz="1430" kern="1200">
          <a:solidFill>
            <a:schemeClr val="tx1"/>
          </a:solidFill>
          <a:latin typeface="+mn-lt"/>
          <a:ea typeface="+mn-ea"/>
          <a:cs typeface="+mn-cs"/>
        </a:defRPr>
      </a:lvl6pPr>
      <a:lvl7pPr marL="2178924" algn="l" defTabSz="726308" rtl="0" eaLnBrk="1" latinLnBrk="0" hangingPunct="1">
        <a:defRPr sz="1430" kern="1200">
          <a:solidFill>
            <a:schemeClr val="tx1"/>
          </a:solidFill>
          <a:latin typeface="+mn-lt"/>
          <a:ea typeface="+mn-ea"/>
          <a:cs typeface="+mn-cs"/>
        </a:defRPr>
      </a:lvl7pPr>
      <a:lvl8pPr marL="2542078" algn="l" defTabSz="726308" rtl="0" eaLnBrk="1" latinLnBrk="0" hangingPunct="1">
        <a:defRPr sz="1430" kern="1200">
          <a:solidFill>
            <a:schemeClr val="tx1"/>
          </a:solidFill>
          <a:latin typeface="+mn-lt"/>
          <a:ea typeface="+mn-ea"/>
          <a:cs typeface="+mn-cs"/>
        </a:defRPr>
      </a:lvl8pPr>
      <a:lvl9pPr marL="2905232" algn="l" defTabSz="726308" rtl="0" eaLnBrk="1" latinLnBrk="0" hangingPunct="1">
        <a:defRPr sz="14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gif"/><Relationship Id="rId7" Type="http://schemas.openxmlformats.org/officeDocument/2006/relationships/image" Target="../media/image41.gif"/><Relationship Id="rId12" Type="http://schemas.openxmlformats.org/officeDocument/2006/relationships/image" Target="../media/image46.gif"/><Relationship Id="rId2" Type="http://schemas.openxmlformats.org/officeDocument/2006/relationships/image" Target="../media/image36.jp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gif"/><Relationship Id="rId10" Type="http://schemas.openxmlformats.org/officeDocument/2006/relationships/image" Target="../media/image44.png"/><Relationship Id="rId4" Type="http://schemas.openxmlformats.org/officeDocument/2006/relationships/image" Target="../media/image38.gif"/><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eg"/><Relationship Id="rId7" Type="http://schemas.openxmlformats.org/officeDocument/2006/relationships/image" Target="../media/image26.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18.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2395" y="6168786"/>
            <a:ext cx="643890" cy="64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a:xfrm>
            <a:off x="315847" y="1164827"/>
            <a:ext cx="9148126" cy="5112982"/>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ru-RU">
              <a:solidFill>
                <a:sysClr val="window" lastClr="FFFFFF"/>
              </a:solidFill>
            </a:endParaRPr>
          </a:p>
        </p:txBody>
      </p:sp>
      <p:sp>
        <p:nvSpPr>
          <p:cNvPr id="26" name="Выноска со стрелкой вверх 25"/>
          <p:cNvSpPr/>
          <p:nvPr/>
        </p:nvSpPr>
        <p:spPr>
          <a:xfrm>
            <a:off x="434340" y="2712728"/>
            <a:ext cx="105419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sp>
        <p:nvSpPr>
          <p:cNvPr id="7" name="Прямоугольник 6"/>
          <p:cNvSpPr/>
          <p:nvPr/>
        </p:nvSpPr>
        <p:spPr>
          <a:xfrm>
            <a:off x="315847" y="1074424"/>
            <a:ext cx="1363980" cy="1638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пособие на ребенка </a:t>
            </a:r>
          </a:p>
          <a:p>
            <a:pPr algn="ctr"/>
            <a:r>
              <a:rPr lang="ru-RU" sz="1400" dirty="0">
                <a:solidFill>
                  <a:prstClr val="black"/>
                </a:solidFill>
                <a:latin typeface="Arial" panose="020B0604020202020204" pitchFamily="34" charset="0"/>
                <a:cs typeface="Arial" panose="020B0604020202020204" pitchFamily="34" charset="0"/>
              </a:rPr>
              <a:t>до 16 (18) лет</a:t>
            </a:r>
          </a:p>
        </p:txBody>
      </p:sp>
      <p:sp>
        <p:nvSpPr>
          <p:cNvPr id="11" name="Прямоугольник 10"/>
          <p:cNvSpPr/>
          <p:nvPr/>
        </p:nvSpPr>
        <p:spPr>
          <a:xfrm>
            <a:off x="1813558" y="1074424"/>
            <a:ext cx="1482249" cy="1638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пособие отдельным категориям многодетных семей </a:t>
            </a:r>
          </a:p>
        </p:txBody>
      </p:sp>
      <p:sp>
        <p:nvSpPr>
          <p:cNvPr id="12" name="Прямоугольник 11"/>
          <p:cNvSpPr/>
          <p:nvPr/>
        </p:nvSpPr>
        <p:spPr>
          <a:xfrm>
            <a:off x="5896420" y="1066800"/>
            <a:ext cx="1501140" cy="163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Ежемесячная компенсация по оплате ЖКУ многодетным семьям </a:t>
            </a:r>
          </a:p>
        </p:txBody>
      </p:sp>
      <p:sp>
        <p:nvSpPr>
          <p:cNvPr id="13" name="Прямоугольник 12"/>
          <p:cNvSpPr/>
          <p:nvPr/>
        </p:nvSpPr>
        <p:spPr>
          <a:xfrm>
            <a:off x="3441368" y="1074424"/>
            <a:ext cx="2293143" cy="1630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Ежемесячное детское пособие до достижения детьми 3 лет семьям, </a:t>
            </a:r>
          </a:p>
          <a:p>
            <a:pPr algn="ctr"/>
            <a:r>
              <a:rPr lang="ru-RU" sz="1400" dirty="0">
                <a:solidFill>
                  <a:prstClr val="black"/>
                </a:solidFill>
                <a:latin typeface="Arial" panose="020B0604020202020204" pitchFamily="34" charset="0"/>
                <a:cs typeface="Arial" panose="020B0604020202020204" pitchFamily="34" charset="0"/>
              </a:rPr>
              <a:t>в которых одновременно родились двое и более детей</a:t>
            </a:r>
          </a:p>
        </p:txBody>
      </p:sp>
      <p:sp>
        <p:nvSpPr>
          <p:cNvPr id="14" name="Прямоугольник 13"/>
          <p:cNvSpPr/>
          <p:nvPr/>
        </p:nvSpPr>
        <p:spPr>
          <a:xfrm>
            <a:off x="7528494" y="1096054"/>
            <a:ext cx="1935479" cy="16014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solidFill>
                  <a:prstClr val="black"/>
                </a:solidFill>
                <a:latin typeface="Arial" panose="020B0604020202020204" pitchFamily="34" charset="0"/>
                <a:cs typeface="Arial" panose="020B0604020202020204" pitchFamily="34" charset="0"/>
              </a:rPr>
              <a:t>ЕДВ на каждого ребенка, рожденного после 31.12.2017  третьим или последующим, в возрасте до 3 лет</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39" y="3049114"/>
            <a:ext cx="981400" cy="84542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Прямоугольник 14"/>
          <p:cNvSpPr/>
          <p:nvPr/>
        </p:nvSpPr>
        <p:spPr>
          <a:xfrm>
            <a:off x="3988173" y="4039220"/>
            <a:ext cx="25193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solidFill>
                  <a:prstClr val="black"/>
                </a:solidFill>
              </a:rPr>
              <a:t>СПОСОБЫ ОБРАЩЕНИЯ</a:t>
            </a:r>
          </a:p>
        </p:txBody>
      </p:sp>
      <p:sp>
        <p:nvSpPr>
          <p:cNvPr id="18" name="Прямоугольник 17"/>
          <p:cNvSpPr/>
          <p:nvPr/>
        </p:nvSpPr>
        <p:spPr>
          <a:xfrm>
            <a:off x="315847" y="0"/>
            <a:ext cx="914812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МЕРЫ СОЦИАЛЬНОЙ ПОДДЕРЖКИ, </a:t>
            </a:r>
          </a:p>
          <a:p>
            <a:pPr algn="ctr"/>
            <a:r>
              <a:rPr lang="ru-RU" b="1" dirty="0">
                <a:solidFill>
                  <a:prstClr val="black"/>
                </a:solidFill>
              </a:rPr>
              <a:t>ПРЕДОСТАВЛЯЕМЫЕ СЕМЬЯМ С ДЕТЬМИ УЧАСТНИКОВ СПЕЦИАЛЬНОЙ ВОЕННОЙ ОПЕРАЦИИ, </a:t>
            </a:r>
          </a:p>
          <a:p>
            <a:pPr algn="ctr"/>
            <a:r>
              <a:rPr lang="ru-RU" b="1" dirty="0">
                <a:solidFill>
                  <a:prstClr val="black"/>
                </a:solidFill>
              </a:rPr>
              <a:t>БЕЗ УЧЕТА ДОХОДОВ ВСЕХ УЧАСТНИКОВ СВО (НЕ ТОЛЬКО МОБИЛИЗОВАННЫХ ГРАЖДАН)</a:t>
            </a:r>
          </a:p>
        </p:txBody>
      </p:sp>
      <p:sp>
        <p:nvSpPr>
          <p:cNvPr id="19" name="Прямоугольник 18"/>
          <p:cNvSpPr/>
          <p:nvPr/>
        </p:nvSpPr>
        <p:spPr>
          <a:xfrm>
            <a:off x="756285" y="6368563"/>
            <a:ext cx="6719862"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b="1" dirty="0">
                <a:solidFill>
                  <a:prstClr val="black"/>
                </a:solidFill>
                <a:latin typeface="Arial" panose="020B0604020202020204" pitchFamily="34" charset="0"/>
                <a:cs typeface="Arial" panose="020B0604020202020204" pitchFamily="34" charset="0"/>
              </a:rPr>
              <a:t>Горячая линия ГКУ РЦСПН 8 800-100-00-01 </a:t>
            </a:r>
            <a:r>
              <a:rPr lang="ru-RU" sz="1400" dirty="0">
                <a:solidFill>
                  <a:prstClr val="black"/>
                </a:solidFill>
                <a:latin typeface="Arial" panose="020B0604020202020204" pitchFamily="34" charset="0"/>
                <a:cs typeface="Arial" panose="020B0604020202020204" pitchFamily="34" charset="0"/>
              </a:rPr>
              <a:t>(с 8.30 до 17.30  в рабочие дни)</a:t>
            </a:r>
          </a:p>
        </p:txBody>
      </p:sp>
      <p:pic>
        <p:nvPicPr>
          <p:cNvPr id="103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800" y="4636640"/>
            <a:ext cx="1497865" cy="135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42" y="4520552"/>
            <a:ext cx="1974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468" y="4861404"/>
            <a:ext cx="1274674" cy="120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3" name="Прямоугольник 1042"/>
          <p:cNvSpPr/>
          <p:nvPr/>
        </p:nvSpPr>
        <p:spPr>
          <a:xfrm>
            <a:off x="3441368" y="5239907"/>
            <a:ext cx="1341450" cy="369332"/>
          </a:xfrm>
          <a:prstGeom prst="rect">
            <a:avLst/>
          </a:prstGeom>
        </p:spPr>
        <p:txBody>
          <a:bodyPr wrap="square">
            <a:spAutoFit/>
          </a:bodyPr>
          <a:lstStyle/>
          <a:p>
            <a:r>
              <a:rPr lang="ru-RU" b="1" dirty="0">
                <a:solidFill>
                  <a:prstClr val="black"/>
                </a:solidFill>
              </a:rPr>
              <a:t>ГКУ РЦСПН</a:t>
            </a:r>
          </a:p>
        </p:txBody>
      </p:sp>
      <p:sp>
        <p:nvSpPr>
          <p:cNvPr id="1049" name="Стрелка углом вверх 1048"/>
          <p:cNvSpPr/>
          <p:nvPr/>
        </p:nvSpPr>
        <p:spPr>
          <a:xfrm rot="10800000">
            <a:off x="1982411" y="4158192"/>
            <a:ext cx="2005761"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50" name="Стрелка углом вверх 1049"/>
          <p:cNvSpPr/>
          <p:nvPr/>
        </p:nvSpPr>
        <p:spPr>
          <a:xfrm flipV="1">
            <a:off x="6507503" y="4163275"/>
            <a:ext cx="2153662"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051" name="Стрелка вниз 1050"/>
          <p:cNvSpPr/>
          <p:nvPr/>
        </p:nvSpPr>
        <p:spPr>
          <a:xfrm>
            <a:off x="5232859" y="4423618"/>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8" name="Выноска со стрелкой вверх 27"/>
          <p:cNvSpPr/>
          <p:nvPr/>
        </p:nvSpPr>
        <p:spPr>
          <a:xfrm>
            <a:off x="1995213" y="2727960"/>
            <a:ext cx="111893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1374" y="3080308"/>
            <a:ext cx="1026616" cy="82467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Выноска со стрелкой вверх 28"/>
          <p:cNvSpPr/>
          <p:nvPr/>
        </p:nvSpPr>
        <p:spPr>
          <a:xfrm>
            <a:off x="4028470" y="2727960"/>
            <a:ext cx="1118938" cy="119522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5454" y="3082819"/>
            <a:ext cx="1040308" cy="87556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Выноска со стрелкой вверх 29"/>
          <p:cNvSpPr/>
          <p:nvPr/>
        </p:nvSpPr>
        <p:spPr>
          <a:xfrm>
            <a:off x="6087521" y="2727960"/>
            <a:ext cx="1118938" cy="1112512"/>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5801" y="3080308"/>
            <a:ext cx="1042378" cy="83126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Выноска со стрелкой вверх 30"/>
          <p:cNvSpPr/>
          <p:nvPr/>
        </p:nvSpPr>
        <p:spPr>
          <a:xfrm>
            <a:off x="7936765" y="2712728"/>
            <a:ext cx="1118938" cy="1192254"/>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500" dirty="0">
              <a:solidFill>
                <a:prstClr val="black"/>
              </a:solidFill>
            </a:endParaRPr>
          </a:p>
          <a:p>
            <a:pPr algn="ctr"/>
            <a:endParaRPr lang="ru-RU" sz="1500" dirty="0">
              <a:solidFill>
                <a:prstClr val="black"/>
              </a:solidFill>
            </a:endParaRPr>
          </a:p>
        </p:txBody>
      </p:sp>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1011" y="3084277"/>
            <a:ext cx="1026359" cy="87410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34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a:xfrm>
            <a:off x="1330189" y="856558"/>
            <a:ext cx="7083882" cy="361189"/>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747" b="1" dirty="0">
                <a:solidFill>
                  <a:prstClr val="black"/>
                </a:solidFill>
                <a:latin typeface="Arial" panose="020B0604020202020204" pitchFamily="34" charset="0"/>
                <a:cs typeface="Arial" panose="020B0604020202020204" pitchFamily="34" charset="0"/>
              </a:rPr>
              <a:t>ЭЛЕКТРОННЫЕ СЕРВИСЫ  </a:t>
            </a:r>
            <a:r>
              <a:rPr lang="ru-RU" sz="1271" b="1" dirty="0">
                <a:solidFill>
                  <a:srgbClr val="F79646">
                    <a:lumMod val="75000"/>
                  </a:srgbClr>
                </a:solidFill>
                <a:latin typeface="Arial" panose="020B0604020202020204" pitchFamily="34" charset="0"/>
                <a:cs typeface="Arial" panose="020B0604020202020204" pitchFamily="34" charset="0"/>
              </a:rPr>
              <a:t>БЫСТРО!  УДОБНО!  НЕ ВЫХОДЯ ИЗ ДОМА!</a:t>
            </a:r>
          </a:p>
        </p:txBody>
      </p:sp>
      <p:sp>
        <p:nvSpPr>
          <p:cNvPr id="9" name="Прямоугольник 8"/>
          <p:cNvSpPr/>
          <p:nvPr/>
        </p:nvSpPr>
        <p:spPr>
          <a:xfrm>
            <a:off x="279325" y="1410009"/>
            <a:ext cx="1515924"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ru-RU" sz="1430" b="1" dirty="0">
                <a:solidFill>
                  <a:srgbClr val="4F81BD">
                    <a:lumMod val="75000"/>
                  </a:srgbClr>
                </a:solidFill>
                <a:latin typeface="Arial" pitchFamily="34" charset="0"/>
                <a:cs typeface="Arial" pitchFamily="34" charset="0"/>
              </a:rPr>
              <a:t>Калькулятор субсидий </a:t>
            </a:r>
          </a:p>
          <a:p>
            <a:pPr algn="ctr"/>
            <a:r>
              <a:rPr lang="ru-RU" sz="1430" b="1" dirty="0">
                <a:solidFill>
                  <a:srgbClr val="4F81BD">
                    <a:lumMod val="75000"/>
                  </a:srgbClr>
                </a:solidFill>
                <a:latin typeface="Arial" pitchFamily="34" charset="0"/>
                <a:cs typeface="Arial" pitchFamily="34" charset="0"/>
              </a:rPr>
              <a:t>на оплату ЖКУ</a:t>
            </a:r>
          </a:p>
          <a:p>
            <a:pPr algn="ctr"/>
            <a:endParaRPr lang="ru-RU" sz="1112" b="1" dirty="0">
              <a:solidFill>
                <a:srgbClr val="4F81BD">
                  <a:lumMod val="75000"/>
                </a:srgbClr>
              </a:solidFill>
              <a:latin typeface="Arial" pitchFamily="34" charset="0"/>
              <a:cs typeface="Arial" pitchFamily="34" charset="0"/>
            </a:endParaRPr>
          </a:p>
          <a:p>
            <a:pPr algn="ctr"/>
            <a:r>
              <a:rPr lang="ru-RU" sz="1112" dirty="0">
                <a:solidFill>
                  <a:prstClr val="black"/>
                </a:solidFill>
                <a:latin typeface="Arial" pitchFamily="34" charset="0"/>
                <a:cs typeface="Arial" pitchFamily="34" charset="0"/>
              </a:rPr>
              <a:t>проверка права и ожидаемый размер выплат</a:t>
            </a:r>
          </a:p>
          <a:p>
            <a:pPr algn="ctr">
              <a:spcBef>
                <a:spcPts val="953"/>
              </a:spcBef>
            </a:pPr>
            <a:endParaRPr lang="ru-RU" sz="1112" b="1" dirty="0">
              <a:solidFill>
                <a:srgbClr val="4F81BD">
                  <a:lumMod val="75000"/>
                </a:srgbClr>
              </a:solidFill>
              <a:latin typeface="Arial" pitchFamily="34" charset="0"/>
              <a:cs typeface="Arial" pitchFamily="34" charset="0"/>
            </a:endParaRPr>
          </a:p>
        </p:txBody>
      </p:sp>
      <p:sp>
        <p:nvSpPr>
          <p:cNvPr id="10" name="Прямоугольник 9"/>
          <p:cNvSpPr/>
          <p:nvPr/>
        </p:nvSpPr>
        <p:spPr>
          <a:xfrm>
            <a:off x="2000489" y="1410008"/>
            <a:ext cx="1476031"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953"/>
              </a:spcBef>
            </a:pPr>
            <a:r>
              <a:rPr lang="ru-RU" sz="1430" b="1" dirty="0">
                <a:solidFill>
                  <a:srgbClr val="4F81BD">
                    <a:lumMod val="75000"/>
                  </a:srgbClr>
                </a:solidFill>
                <a:latin typeface="Arial" pitchFamily="34" charset="0"/>
                <a:cs typeface="Arial" pitchFamily="34" charset="0"/>
              </a:rPr>
              <a:t>Калькулятор ЕДК</a:t>
            </a:r>
          </a:p>
          <a:p>
            <a:pPr algn="ctr"/>
            <a:endParaRPr lang="ru-RU" sz="1112" dirty="0">
              <a:solidFill>
                <a:prstClr val="black"/>
              </a:solidFill>
              <a:latin typeface="Arial" pitchFamily="34" charset="0"/>
              <a:cs typeface="Arial" pitchFamily="34" charset="0"/>
            </a:endParaRPr>
          </a:p>
          <a:p>
            <a:pPr algn="ctr">
              <a:spcBef>
                <a:spcPts val="238"/>
              </a:spcBef>
            </a:pPr>
            <a:r>
              <a:rPr lang="ru-RU" sz="1112" dirty="0">
                <a:solidFill>
                  <a:prstClr val="black"/>
                </a:solidFill>
                <a:latin typeface="Arial" pitchFamily="34" charset="0"/>
                <a:cs typeface="Arial" pitchFamily="34" charset="0"/>
              </a:rPr>
              <a:t>проверка права и ожидаемый размер выплат</a:t>
            </a:r>
          </a:p>
        </p:txBody>
      </p:sp>
      <p:sp>
        <p:nvSpPr>
          <p:cNvPr id="11" name="Прямоугольник 10"/>
          <p:cNvSpPr/>
          <p:nvPr/>
        </p:nvSpPr>
        <p:spPr>
          <a:xfrm>
            <a:off x="3656823" y="1410008"/>
            <a:ext cx="1613020"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477"/>
              </a:spcBef>
            </a:pPr>
            <a:r>
              <a:rPr lang="ru-RU" sz="1430" b="1" dirty="0">
                <a:solidFill>
                  <a:srgbClr val="4F81BD">
                    <a:lumMod val="75000"/>
                  </a:srgbClr>
                </a:solidFill>
                <a:latin typeface="Arial" panose="020B0604020202020204" pitchFamily="34" charset="0"/>
                <a:cs typeface="Arial" panose="020B0604020202020204" pitchFamily="34" charset="0"/>
              </a:rPr>
              <a:t>Интерактивный консультант</a:t>
            </a:r>
          </a:p>
          <a:p>
            <a:pPr algn="ctr"/>
            <a:endParaRPr lang="ru-RU" sz="1112" b="1" dirty="0">
              <a:solidFill>
                <a:srgbClr val="4F81BD">
                  <a:lumMod val="75000"/>
                </a:srgbClr>
              </a:solidFill>
              <a:latin typeface="Arial" panose="020B0604020202020204" pitchFamily="34" charset="0"/>
              <a:cs typeface="Arial" panose="020B0604020202020204" pitchFamily="34" charset="0"/>
            </a:endParaRPr>
          </a:p>
          <a:p>
            <a:pPr algn="ctr">
              <a:spcBef>
                <a:spcPts val="238"/>
              </a:spcBef>
            </a:pPr>
            <a:r>
              <a:rPr lang="ru-RU" sz="1112" dirty="0">
                <a:solidFill>
                  <a:prstClr val="black"/>
                </a:solidFill>
                <a:latin typeface="Arial" pitchFamily="34" charset="0"/>
                <a:cs typeface="Arial" pitchFamily="34" charset="0"/>
              </a:rPr>
              <a:t>определение права гражданина </a:t>
            </a:r>
          </a:p>
          <a:p>
            <a:pPr algn="ctr" defTabSz="726308">
              <a:defRPr/>
            </a:pPr>
            <a:r>
              <a:rPr lang="ru-RU" sz="1112" dirty="0">
                <a:solidFill>
                  <a:prstClr val="black"/>
                </a:solidFill>
                <a:latin typeface="Arial" pitchFamily="34" charset="0"/>
                <a:cs typeface="Arial" pitchFamily="34" charset="0"/>
              </a:rPr>
              <a:t>на меры социальной поддержки</a:t>
            </a:r>
          </a:p>
          <a:p>
            <a:pPr algn="ctr">
              <a:spcBef>
                <a:spcPts val="477"/>
              </a:spcBef>
            </a:pPr>
            <a:endParaRPr lang="ru-RU" sz="1430" b="1" dirty="0">
              <a:solidFill>
                <a:srgbClr val="4F81BD">
                  <a:lumMod val="75000"/>
                </a:srgb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5404884" y="1410008"/>
            <a:ext cx="1874819" cy="1598742"/>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spcBef>
                <a:spcPts val="477"/>
              </a:spcBef>
            </a:pPr>
            <a:r>
              <a:rPr lang="ru-RU" sz="1430" b="1" dirty="0">
                <a:solidFill>
                  <a:srgbClr val="4F81BD">
                    <a:lumMod val="75000"/>
                  </a:srgbClr>
                </a:solidFill>
                <a:latin typeface="Arial" panose="020B0604020202020204" pitchFamily="34" charset="0"/>
                <a:cs typeface="Arial" panose="020B0604020202020204" pitchFamily="34" charset="0"/>
              </a:rPr>
              <a:t>Личный </a:t>
            </a:r>
          </a:p>
          <a:p>
            <a:pPr algn="ctr"/>
            <a:r>
              <a:rPr lang="ru-RU" sz="1430" b="1" dirty="0">
                <a:solidFill>
                  <a:srgbClr val="4F81BD">
                    <a:lumMod val="75000"/>
                  </a:srgbClr>
                </a:solidFill>
                <a:latin typeface="Arial" panose="020B0604020202020204" pitchFamily="34" charset="0"/>
                <a:cs typeface="Arial" panose="020B0604020202020204" pitchFamily="34" charset="0"/>
              </a:rPr>
              <a:t>кабинет</a:t>
            </a:r>
            <a:endParaRPr lang="ru-RU" sz="1112" dirty="0">
              <a:solidFill>
                <a:prstClr val="black"/>
              </a:solidFill>
              <a:latin typeface="Arial" pitchFamily="34" charset="0"/>
              <a:cs typeface="Arial" pitchFamily="34" charset="0"/>
            </a:endParaRPr>
          </a:p>
          <a:p>
            <a:pPr algn="ctr" defTabSz="726308">
              <a:spcBef>
                <a:spcPts val="477"/>
              </a:spcBef>
              <a:buFont typeface="Arial" panose="020B0604020202020204" pitchFamily="34" charset="0"/>
              <a:buChar char="•"/>
              <a:defRPr/>
            </a:pPr>
            <a:r>
              <a:rPr lang="ru-RU" sz="1112" dirty="0">
                <a:solidFill>
                  <a:prstClr val="black"/>
                </a:solidFill>
                <a:latin typeface="Arial" pitchFamily="34" charset="0"/>
                <a:cs typeface="Arial" pitchFamily="34" charset="0"/>
              </a:rPr>
              <a:t> сведения о назначениях   мер социальной поддержки</a:t>
            </a:r>
          </a:p>
          <a:p>
            <a:pPr algn="ctr" defTabSz="726308">
              <a:buFont typeface="Arial" panose="020B0604020202020204" pitchFamily="34" charset="0"/>
              <a:buChar char="•"/>
              <a:defRPr/>
            </a:pPr>
            <a:r>
              <a:rPr lang="ru-RU" sz="1112" dirty="0">
                <a:solidFill>
                  <a:prstClr val="black"/>
                </a:solidFill>
                <a:latin typeface="Arial" pitchFamily="34" charset="0"/>
                <a:cs typeface="Arial" pitchFamily="34" charset="0"/>
              </a:rPr>
              <a:t> контроль сроков</a:t>
            </a:r>
          </a:p>
          <a:p>
            <a:pPr algn="ctr" defTabSz="726308">
              <a:defRPr/>
            </a:pPr>
            <a:r>
              <a:rPr lang="ru-RU" sz="1112" dirty="0">
                <a:solidFill>
                  <a:prstClr val="black"/>
                </a:solidFill>
                <a:latin typeface="Arial" pitchFamily="34" charset="0"/>
                <a:cs typeface="Arial" pitchFamily="34" charset="0"/>
              </a:rPr>
              <a:t>  окончания выплат</a:t>
            </a:r>
          </a:p>
          <a:p>
            <a:pPr defTabSz="726308">
              <a:defRPr/>
            </a:pPr>
            <a:endParaRPr lang="ru-RU" sz="1112" dirty="0">
              <a:solidFill>
                <a:prstClr val="black"/>
              </a:solidFill>
              <a:latin typeface="Arial" pitchFamily="34" charset="0"/>
              <a:cs typeface="Arial" pitchFamily="34" charset="0"/>
            </a:endParaRPr>
          </a:p>
          <a:p>
            <a:pPr defTabSz="726308">
              <a:defRPr/>
            </a:pPr>
            <a:endParaRPr lang="ru-RU" sz="1112" dirty="0">
              <a:solidFill>
                <a:prstClr val="black"/>
              </a:solidFill>
              <a:latin typeface="Arial" pitchFamily="34" charset="0"/>
              <a:cs typeface="Arial" pitchFamily="34" charset="0"/>
            </a:endParaRPr>
          </a:p>
          <a:p>
            <a:pPr algn="ctr">
              <a:spcBef>
                <a:spcPts val="477"/>
              </a:spcBef>
            </a:pPr>
            <a:endParaRPr lang="ru-RU" sz="1430" b="1" dirty="0">
              <a:solidFill>
                <a:srgbClr val="4F81BD">
                  <a:lumMod val="75000"/>
                </a:srgbClr>
              </a:solidFill>
              <a:latin typeface="Arial" panose="020B0604020202020204" pitchFamily="34" charset="0"/>
              <a:cs typeface="Arial" panose="020B0604020202020204" pitchFamily="34" charset="0"/>
            </a:endParaRPr>
          </a:p>
        </p:txBody>
      </p:sp>
      <p:sp>
        <p:nvSpPr>
          <p:cNvPr id="13" name="Прямоугольник 12"/>
          <p:cNvSpPr/>
          <p:nvPr/>
        </p:nvSpPr>
        <p:spPr>
          <a:xfrm>
            <a:off x="7421937" y="1410008"/>
            <a:ext cx="1715694" cy="1598741"/>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ru-RU" sz="1430" b="1" dirty="0">
                <a:solidFill>
                  <a:srgbClr val="4F81BD">
                    <a:lumMod val="75000"/>
                  </a:srgbClr>
                </a:solidFill>
                <a:latin typeface="Arial" panose="020B0604020202020204" pitchFamily="34" charset="0"/>
                <a:cs typeface="Arial" panose="020B0604020202020204" pitchFamily="34" charset="0"/>
              </a:rPr>
              <a:t>Запись на прием </a:t>
            </a:r>
          </a:p>
          <a:p>
            <a:pPr algn="ctr"/>
            <a:r>
              <a:rPr lang="ru-RU" sz="1430" b="1" dirty="0">
                <a:solidFill>
                  <a:srgbClr val="4F81BD">
                    <a:lumMod val="75000"/>
                  </a:srgbClr>
                </a:solidFill>
                <a:latin typeface="Arial" panose="020B0604020202020204" pitchFamily="34" charset="0"/>
                <a:cs typeface="Arial" panose="020B0604020202020204" pitchFamily="34" charset="0"/>
              </a:rPr>
              <a:t>  Заказ справок</a:t>
            </a:r>
          </a:p>
          <a:p>
            <a:pPr algn="ctr"/>
            <a:endParaRPr lang="ru-RU" sz="1112" dirty="0">
              <a:solidFill>
                <a:prstClr val="black"/>
              </a:solidFill>
              <a:latin typeface="Arial" panose="020B0604020202020204" pitchFamily="34" charset="0"/>
              <a:cs typeface="Arial" panose="020B0604020202020204" pitchFamily="34" charset="0"/>
            </a:endParaRPr>
          </a:p>
          <a:p>
            <a:pPr algn="ctr">
              <a:spcBef>
                <a:spcPts val="238"/>
              </a:spcBef>
            </a:pPr>
            <a:r>
              <a:rPr lang="ru-RU" sz="1112" dirty="0">
                <a:solidFill>
                  <a:prstClr val="black"/>
                </a:solidFill>
                <a:latin typeface="Arial" panose="020B0604020202020204" pitchFamily="34" charset="0"/>
                <a:cs typeface="Arial" panose="020B0604020202020204" pitchFamily="34" charset="0"/>
              </a:rPr>
              <a:t>предварительная запись </a:t>
            </a:r>
          </a:p>
          <a:p>
            <a:pPr algn="ctr"/>
            <a:r>
              <a:rPr lang="ru-RU" sz="1112" dirty="0">
                <a:solidFill>
                  <a:prstClr val="black"/>
                </a:solidFill>
                <a:latin typeface="Arial" panose="020B0604020202020204" pitchFamily="34" charset="0"/>
                <a:cs typeface="Arial" panose="020B0604020202020204" pitchFamily="34" charset="0"/>
              </a:rPr>
              <a:t>на прием и заказ справок (документов)</a:t>
            </a:r>
          </a:p>
          <a:p>
            <a:pPr algn="ctr"/>
            <a:endParaRPr lang="ru-RU" sz="1112" b="1" dirty="0">
              <a:solidFill>
                <a:srgbClr val="4F81BD">
                  <a:lumMod val="75000"/>
                </a:srgbClr>
              </a:solidFill>
              <a:latin typeface="Arial" panose="020B0604020202020204" pitchFamily="34" charset="0"/>
              <a:cs typeface="Arial" panose="020B0604020202020204" pitchFamily="34" charset="0"/>
            </a:endParaRPr>
          </a:p>
        </p:txBody>
      </p:sp>
      <p:sp>
        <p:nvSpPr>
          <p:cNvPr id="14" name="Выноска со стрелкой вверх 13"/>
          <p:cNvSpPr/>
          <p:nvPr/>
        </p:nvSpPr>
        <p:spPr>
          <a:xfrm>
            <a:off x="433951" y="2988191"/>
            <a:ext cx="1167059" cy="974053"/>
          </a:xfrm>
          <a:prstGeom prst="upArrowCallout">
            <a:avLst>
              <a:gd name="adj1" fmla="val 15177"/>
              <a:gd name="adj2" fmla="val 17141"/>
              <a:gd name="adj3" fmla="val 21071"/>
              <a:gd name="adj4" fmla="val 658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5" name="Рисунок 14" descr="C:\Users\Zaharova\Desktop\qr-code.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673" y="3277072"/>
            <a:ext cx="1021615" cy="787527"/>
          </a:xfrm>
          <a:prstGeom prst="rect">
            <a:avLst/>
          </a:prstGeom>
          <a:noFill/>
          <a:ln>
            <a:noFill/>
          </a:ln>
        </p:spPr>
      </p:pic>
      <p:sp>
        <p:nvSpPr>
          <p:cNvPr id="16" name="Выноска со стрелкой вверх 15"/>
          <p:cNvSpPr/>
          <p:nvPr/>
        </p:nvSpPr>
        <p:spPr>
          <a:xfrm>
            <a:off x="2182010" y="2994081"/>
            <a:ext cx="1112989" cy="997818"/>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7" name="Рисунок 16" descr="C:\Users\Zaharova\Desktop\qr-code.g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7109" y="3270448"/>
            <a:ext cx="1022790" cy="787527"/>
          </a:xfrm>
          <a:prstGeom prst="rect">
            <a:avLst/>
          </a:prstGeom>
          <a:noFill/>
          <a:ln>
            <a:noFill/>
          </a:ln>
        </p:spPr>
      </p:pic>
      <p:sp>
        <p:nvSpPr>
          <p:cNvPr id="18" name="Выноска со стрелкой вверх 17"/>
          <p:cNvSpPr/>
          <p:nvPr/>
        </p:nvSpPr>
        <p:spPr>
          <a:xfrm>
            <a:off x="3863013" y="2994080"/>
            <a:ext cx="1136504" cy="1006899"/>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19" name="Рисунок 18" descr="C:\Users\Zaharova\Desktop\qr-code.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1732" y="3290791"/>
            <a:ext cx="984647" cy="771477"/>
          </a:xfrm>
          <a:prstGeom prst="rect">
            <a:avLst/>
          </a:prstGeom>
          <a:noFill/>
          <a:ln>
            <a:noFill/>
          </a:ln>
        </p:spPr>
      </p:pic>
      <p:sp>
        <p:nvSpPr>
          <p:cNvPr id="20" name="Выноска со стрелкой вверх 19"/>
          <p:cNvSpPr/>
          <p:nvPr/>
        </p:nvSpPr>
        <p:spPr>
          <a:xfrm>
            <a:off x="5801588" y="2994081"/>
            <a:ext cx="1081411" cy="1008801"/>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21" name="Рисунок 20"/>
          <p:cNvPicPr/>
          <p:nvPr/>
        </p:nvPicPr>
        <p:blipFill>
          <a:blip r:embed="rId6">
            <a:extLst>
              <a:ext uri="{28A0092B-C50C-407E-A947-70E740481C1C}">
                <a14:useLocalDpi xmlns:a14="http://schemas.microsoft.com/office/drawing/2010/main" val="0"/>
              </a:ext>
            </a:extLst>
          </a:blip>
          <a:stretch>
            <a:fillRect/>
          </a:stretch>
        </p:blipFill>
        <p:spPr>
          <a:xfrm>
            <a:off x="5861543" y="3290792"/>
            <a:ext cx="974427" cy="767183"/>
          </a:xfrm>
          <a:prstGeom prst="rect">
            <a:avLst/>
          </a:prstGeom>
        </p:spPr>
      </p:pic>
      <p:sp>
        <p:nvSpPr>
          <p:cNvPr id="22" name="Выноска со стрелкой вверх 21"/>
          <p:cNvSpPr/>
          <p:nvPr/>
        </p:nvSpPr>
        <p:spPr>
          <a:xfrm>
            <a:off x="7776413" y="2949317"/>
            <a:ext cx="1081411" cy="1087344"/>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ru-RU" sz="1191" dirty="0">
              <a:solidFill>
                <a:prstClr val="black"/>
              </a:solidFill>
            </a:endParaRPr>
          </a:p>
          <a:p>
            <a:pPr algn="ctr"/>
            <a:endParaRPr lang="ru-RU" sz="1191" dirty="0">
              <a:solidFill>
                <a:prstClr val="black"/>
              </a:solidFill>
            </a:endParaRPr>
          </a:p>
        </p:txBody>
      </p:sp>
      <p:pic>
        <p:nvPicPr>
          <p:cNvPr id="23" name="Рисунок 22" descr="C:\Users\Zaharova\Desktop\qr-code.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0975" y="3283696"/>
            <a:ext cx="992288" cy="807730"/>
          </a:xfrm>
          <a:prstGeom prst="rect">
            <a:avLst/>
          </a:prstGeom>
          <a:noFill/>
          <a:ln>
            <a:noFill/>
          </a:ln>
        </p:spPr>
      </p:pic>
      <p:sp>
        <p:nvSpPr>
          <p:cNvPr id="24" name="Прямоугольник 23"/>
          <p:cNvSpPr/>
          <p:nvPr/>
        </p:nvSpPr>
        <p:spPr>
          <a:xfrm>
            <a:off x="2686489" y="4202693"/>
            <a:ext cx="5717176" cy="26347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112" b="1" dirty="0">
                <a:solidFill>
                  <a:srgbClr val="4F81BD">
                    <a:lumMod val="75000"/>
                  </a:srgbClr>
                </a:solidFill>
              </a:rPr>
              <a:t>НАДЕЖНЫЙ и ПРОСТОЙ СПОСОБ ПОДАЧИ ЗАЯВЛЕНИЯ</a:t>
            </a:r>
          </a:p>
        </p:txBody>
      </p:sp>
      <p:pic>
        <p:nvPicPr>
          <p:cNvPr id="25" name="Рисунок 4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127" y="4261253"/>
            <a:ext cx="995959" cy="80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Стрелка вниз 25"/>
          <p:cNvSpPr/>
          <p:nvPr/>
        </p:nvSpPr>
        <p:spPr>
          <a:xfrm rot="16200000">
            <a:off x="2281644" y="4552566"/>
            <a:ext cx="211013" cy="473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0">
              <a:solidFill>
                <a:prstClr val="white"/>
              </a:solidFill>
            </a:endParaRPr>
          </a:p>
        </p:txBody>
      </p:sp>
      <p:pic>
        <p:nvPicPr>
          <p:cNvPr id="27" name="Рисунок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6490" y="4572423"/>
            <a:ext cx="4836020" cy="521286"/>
          </a:xfrm>
          <a:prstGeom prst="rect">
            <a:avLst/>
          </a:prstGeom>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3643" y="4485186"/>
            <a:ext cx="770023" cy="60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05048" y="5093709"/>
            <a:ext cx="501268" cy="51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угольник 29"/>
          <p:cNvSpPr/>
          <p:nvPr/>
        </p:nvSpPr>
        <p:spPr>
          <a:xfrm>
            <a:off x="1074125" y="5240626"/>
            <a:ext cx="6719862" cy="26347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ts val="238"/>
              </a:spcBef>
              <a:spcAft>
                <a:spcPts val="238"/>
              </a:spcAft>
            </a:pPr>
            <a:r>
              <a:rPr lang="ru-RU" sz="1112" b="1" dirty="0">
                <a:solidFill>
                  <a:prstClr val="black"/>
                </a:solidFill>
                <a:latin typeface="Arial" panose="020B0604020202020204" pitchFamily="34" charset="0"/>
                <a:cs typeface="Arial" panose="020B0604020202020204" pitchFamily="34" charset="0"/>
              </a:rPr>
              <a:t>Горячая линия (ЕКЦ) 8 800-100-00-01 </a:t>
            </a:r>
            <a:r>
              <a:rPr lang="ru-RU" sz="1112" dirty="0">
                <a:solidFill>
                  <a:prstClr val="black"/>
                </a:solidFill>
                <a:latin typeface="Arial" panose="020B0604020202020204" pitchFamily="34" charset="0"/>
                <a:cs typeface="Arial" panose="020B0604020202020204" pitchFamily="34" charset="0"/>
              </a:rPr>
              <a:t>(с 8.30 до 17.30  в рабочие дни)</a:t>
            </a:r>
          </a:p>
        </p:txBody>
      </p:sp>
      <p:sp>
        <p:nvSpPr>
          <p:cNvPr id="31" name="Прямоугольник 30"/>
          <p:cNvSpPr/>
          <p:nvPr/>
        </p:nvSpPr>
        <p:spPr>
          <a:xfrm>
            <a:off x="346884" y="5649065"/>
            <a:ext cx="7447105" cy="26347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1112" dirty="0">
                <a:solidFill>
                  <a:prstClr val="black"/>
                </a:solidFill>
                <a:latin typeface="Arial" panose="020B0604020202020204" pitchFamily="34" charset="0"/>
                <a:cs typeface="Arial" panose="020B0604020202020204" pitchFamily="34" charset="0"/>
              </a:rPr>
              <a:t>Все о выплатах и льготах на сайте ГКУ РЦСПН в разделе «Выплаты и пособия» </a:t>
            </a:r>
          </a:p>
        </p:txBody>
      </p:sp>
      <p:sp>
        <p:nvSpPr>
          <p:cNvPr id="32" name="Стрелка вниз 31"/>
          <p:cNvSpPr/>
          <p:nvPr/>
        </p:nvSpPr>
        <p:spPr>
          <a:xfrm rot="16200000">
            <a:off x="8022542" y="5500398"/>
            <a:ext cx="212008" cy="509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30">
              <a:solidFill>
                <a:prstClr val="white"/>
              </a:solidFill>
            </a:endParaRPr>
          </a:p>
        </p:txBody>
      </p:sp>
      <p:pic>
        <p:nvPicPr>
          <p:cNvPr id="33" name="Рисунок 32" descr="http://qrcoder.ru/code/?http%3A%2F%2Frcspn.mintrudrb.ru%2Fmenu_items%2F1380&amp;4&amp;0"/>
          <p:cNvPicPr/>
          <p:nvPr/>
        </p:nvPicPr>
        <p:blipFill>
          <a:blip r:embed="rId12">
            <a:extLst>
              <a:ext uri="{28A0092B-C50C-407E-A947-70E740481C1C}">
                <a14:useLocalDpi xmlns:a14="http://schemas.microsoft.com/office/drawing/2010/main" val="0"/>
              </a:ext>
            </a:extLst>
          </a:blip>
          <a:srcRect/>
          <a:stretch>
            <a:fillRect/>
          </a:stretch>
        </p:blipFill>
        <p:spPr bwMode="auto">
          <a:xfrm>
            <a:off x="8468296" y="5214458"/>
            <a:ext cx="1066257" cy="836764"/>
          </a:xfrm>
          <a:prstGeom prst="rect">
            <a:avLst/>
          </a:prstGeom>
          <a:noFill/>
          <a:ln>
            <a:noFill/>
          </a:ln>
        </p:spPr>
      </p:pic>
    </p:spTree>
    <p:extLst>
      <p:ext uri="{BB962C8B-B14F-4D97-AF65-F5344CB8AC3E}">
        <p14:creationId xmlns:p14="http://schemas.microsoft.com/office/powerpoint/2010/main" val="2304289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Прямоугольник 26"/>
          <p:cNvSpPr/>
          <p:nvPr/>
        </p:nvSpPr>
        <p:spPr>
          <a:xfrm>
            <a:off x="236734" y="1053690"/>
            <a:ext cx="9148126" cy="4805205"/>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Прямоугольник 10"/>
          <p:cNvSpPr/>
          <p:nvPr/>
        </p:nvSpPr>
        <p:spPr>
          <a:xfrm>
            <a:off x="394959" y="1123719"/>
            <a:ext cx="2188232" cy="17856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Социальное пособие малоимущим семьям и одиноко проживающим гражданам РБ</a:t>
            </a:r>
          </a:p>
        </p:txBody>
      </p:sp>
      <p:sp>
        <p:nvSpPr>
          <p:cNvPr id="13" name="Прямоугольник 12"/>
          <p:cNvSpPr/>
          <p:nvPr/>
        </p:nvSpPr>
        <p:spPr>
          <a:xfrm>
            <a:off x="3743338" y="1123830"/>
            <a:ext cx="2293143" cy="17563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Адресная социальная помощь на основании социального контракта</a:t>
            </a:r>
          </a:p>
        </p:txBody>
      </p:sp>
      <p:sp>
        <p:nvSpPr>
          <p:cNvPr id="15" name="Прямоугольник 14"/>
          <p:cNvSpPr/>
          <p:nvPr/>
        </p:nvSpPr>
        <p:spPr>
          <a:xfrm>
            <a:off x="3385262" y="4083809"/>
            <a:ext cx="25193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a:t>СПОСОБЫ ОБРАЩЕНИЯ</a:t>
            </a:r>
          </a:p>
        </p:txBody>
      </p:sp>
      <p:sp>
        <p:nvSpPr>
          <p:cNvPr id="18" name="Прямоугольник 17"/>
          <p:cNvSpPr/>
          <p:nvPr/>
        </p:nvSpPr>
        <p:spPr>
          <a:xfrm>
            <a:off x="315847" y="0"/>
            <a:ext cx="9148126"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МЕРЫ СОЦИАЛЬНОЙ ПОДДЕРЖКИ, </a:t>
            </a:r>
          </a:p>
          <a:p>
            <a:pPr algn="ctr"/>
            <a:r>
              <a:rPr lang="ru-RU" b="1" dirty="0">
                <a:solidFill>
                  <a:schemeClr val="tx1"/>
                </a:solidFill>
              </a:rPr>
              <a:t>ПРЕДОСТАВЛЯЕМЫЕ МАЛОИМУЩИМ СЕМЬЯМ ГРАЖДАН, ПРИЗВАННЫХ НА ВОЕННУЮ СЛУЖБУ </a:t>
            </a:r>
            <a:r>
              <a:rPr lang="ru-RU" b="1" u="sng" dirty="0">
                <a:solidFill>
                  <a:schemeClr val="tx1"/>
                </a:solidFill>
              </a:rPr>
              <a:t>ПО МОБИЛИЗАЦИИ</a:t>
            </a:r>
            <a:r>
              <a:rPr lang="ru-RU" b="1" dirty="0">
                <a:solidFill>
                  <a:schemeClr val="tx1"/>
                </a:solidFill>
              </a:rPr>
              <a:t>, БЕЗ УЧЕТ ДОХОДОВ МОБИЛИЗОВАННЫХ</a:t>
            </a:r>
          </a:p>
        </p:txBody>
      </p:sp>
      <p:sp>
        <p:nvSpPr>
          <p:cNvPr id="19" name="Прямоугольник 18"/>
          <p:cNvSpPr/>
          <p:nvPr/>
        </p:nvSpPr>
        <p:spPr>
          <a:xfrm>
            <a:off x="1282214" y="5761072"/>
            <a:ext cx="6719862"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1400" b="1" dirty="0">
                <a:latin typeface="Arial" panose="020B0604020202020204" pitchFamily="34" charset="0"/>
                <a:cs typeface="Arial" panose="020B0604020202020204" pitchFamily="34" charset="0"/>
              </a:rPr>
              <a:t>Горячая линия ГКУ РЦСПН 8 800-100-00-01 </a:t>
            </a:r>
            <a:r>
              <a:rPr lang="ru-RU" sz="1400" dirty="0">
                <a:latin typeface="Arial" panose="020B0604020202020204" pitchFamily="34" charset="0"/>
                <a:cs typeface="Arial" panose="020B0604020202020204" pitchFamily="34" charset="0"/>
              </a:rPr>
              <a:t>(с 8.30 до 17.30  в рабочие дни)</a:t>
            </a:r>
          </a:p>
        </p:txBody>
      </p:sp>
      <p:sp>
        <p:nvSpPr>
          <p:cNvPr id="20" name="Прямоугольник 19"/>
          <p:cNvSpPr/>
          <p:nvPr/>
        </p:nvSpPr>
        <p:spPr>
          <a:xfrm>
            <a:off x="205740" y="6322417"/>
            <a:ext cx="605925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latin typeface="Arial" panose="020B0604020202020204" pitchFamily="34" charset="0"/>
                <a:cs typeface="Arial" panose="020B0604020202020204" pitchFamily="34" charset="0"/>
              </a:rPr>
              <a:t>С выплатами и пособиями можно ознакомиться на сайте ГКУ РЦСПН: </a:t>
            </a:r>
          </a:p>
        </p:txBody>
      </p:sp>
      <p:pic>
        <p:nvPicPr>
          <p:cNvPr id="10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592" y="4531577"/>
            <a:ext cx="1545128" cy="119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7" y="4376250"/>
            <a:ext cx="19748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566" y="4591758"/>
            <a:ext cx="1274674" cy="120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3" name="Прямоугольник 1042"/>
          <p:cNvSpPr/>
          <p:nvPr/>
        </p:nvSpPr>
        <p:spPr>
          <a:xfrm>
            <a:off x="3370641" y="5013620"/>
            <a:ext cx="1341450" cy="369332"/>
          </a:xfrm>
          <a:prstGeom prst="rect">
            <a:avLst/>
          </a:prstGeom>
        </p:spPr>
        <p:txBody>
          <a:bodyPr wrap="square">
            <a:spAutoFit/>
          </a:bodyPr>
          <a:lstStyle/>
          <a:p>
            <a:r>
              <a:rPr lang="ru-RU" b="1" dirty="0"/>
              <a:t>ГКУ РЦСПН</a:t>
            </a:r>
          </a:p>
        </p:txBody>
      </p:sp>
      <p:pic>
        <p:nvPicPr>
          <p:cNvPr id="1044"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5892" y="5536950"/>
            <a:ext cx="643890" cy="64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9" name="Стрелка углом вверх 1048"/>
          <p:cNvSpPr/>
          <p:nvPr/>
        </p:nvSpPr>
        <p:spPr>
          <a:xfrm rot="10800000">
            <a:off x="1660610" y="4202442"/>
            <a:ext cx="1724652"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0" name="Стрелка углом вверх 1049"/>
          <p:cNvSpPr/>
          <p:nvPr/>
        </p:nvSpPr>
        <p:spPr>
          <a:xfrm flipV="1">
            <a:off x="5904592" y="4188601"/>
            <a:ext cx="1865477"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51" name="Стрелка вниз 1050"/>
          <p:cNvSpPr/>
          <p:nvPr/>
        </p:nvSpPr>
        <p:spPr>
          <a:xfrm>
            <a:off x="4572198" y="4486544"/>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Выноска со стрелкой вверх 27"/>
          <p:cNvSpPr/>
          <p:nvPr/>
        </p:nvSpPr>
        <p:spPr>
          <a:xfrm>
            <a:off x="997837" y="2938375"/>
            <a:ext cx="929410" cy="1149756"/>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sp>
        <p:nvSpPr>
          <p:cNvPr id="29" name="Выноска со стрелкой вверх 28"/>
          <p:cNvSpPr/>
          <p:nvPr/>
        </p:nvSpPr>
        <p:spPr>
          <a:xfrm>
            <a:off x="4330440" y="2898622"/>
            <a:ext cx="902463" cy="1102930"/>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sp>
        <p:nvSpPr>
          <p:cNvPr id="2" name="Прямоугольник 1"/>
          <p:cNvSpPr/>
          <p:nvPr/>
        </p:nvSpPr>
        <p:spPr>
          <a:xfrm>
            <a:off x="7196628" y="1120801"/>
            <a:ext cx="2114927" cy="17563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Материальная помощь попавшим в трудную жизненную ситуацию</a:t>
            </a:r>
          </a:p>
        </p:txBody>
      </p:sp>
      <p:sp>
        <p:nvSpPr>
          <p:cNvPr id="21" name="Выноска со стрелкой вверх 20"/>
          <p:cNvSpPr/>
          <p:nvPr/>
        </p:nvSpPr>
        <p:spPr>
          <a:xfrm>
            <a:off x="7840301" y="2919467"/>
            <a:ext cx="902870" cy="1128185"/>
          </a:xfrm>
          <a:prstGeom prst="upArrowCallout">
            <a:avLst>
              <a:gd name="adj1" fmla="val 15177"/>
              <a:gd name="adj2" fmla="val 17141"/>
              <a:gd name="adj3" fmla="val 21071"/>
              <a:gd name="adj4" fmla="val 6497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endParaRPr lang="ru-RU" sz="1500" dirty="0">
              <a:solidFill>
                <a:prstClr val="black"/>
              </a:solidFill>
            </a:endParaRPr>
          </a:p>
          <a:p>
            <a:pPr lvl="0" algn="ctr"/>
            <a:endParaRPr lang="ru-RU" sz="1500" dirty="0">
              <a:solidFill>
                <a:prstClr val="black"/>
              </a:solidFill>
            </a:endParaRPr>
          </a:p>
        </p:txBody>
      </p:sp>
      <p:pic>
        <p:nvPicPr>
          <p:cNvPr id="4" name="Рисунок 3"/>
          <p:cNvPicPr>
            <a:picLocks noChangeAspect="1"/>
          </p:cNvPicPr>
          <p:nvPr/>
        </p:nvPicPr>
        <p:blipFill rotWithShape="1">
          <a:blip r:embed="rId6"/>
          <a:srcRect l="62452" t="40734" r="31378" b="48130"/>
          <a:stretch/>
        </p:blipFill>
        <p:spPr>
          <a:xfrm>
            <a:off x="4334759" y="3311869"/>
            <a:ext cx="898144" cy="671256"/>
          </a:xfrm>
          <a:prstGeom prst="rect">
            <a:avLst/>
          </a:prstGeom>
        </p:spPr>
      </p:pic>
      <p:pic>
        <p:nvPicPr>
          <p:cNvPr id="7" name="Рисунок 6"/>
          <p:cNvPicPr>
            <a:picLocks noChangeAspect="1"/>
          </p:cNvPicPr>
          <p:nvPr/>
        </p:nvPicPr>
        <p:blipFill rotWithShape="1">
          <a:blip r:embed="rId7"/>
          <a:srcRect l="62359" t="40568" r="31284" b="47964"/>
          <a:stretch/>
        </p:blipFill>
        <p:spPr>
          <a:xfrm>
            <a:off x="997837" y="3357946"/>
            <a:ext cx="929410" cy="730185"/>
          </a:xfrm>
          <a:prstGeom prst="rect">
            <a:avLst/>
          </a:prstGeom>
        </p:spPr>
      </p:pic>
      <p:pic>
        <p:nvPicPr>
          <p:cNvPr id="8" name="Рисунок 7"/>
          <p:cNvPicPr>
            <a:picLocks noChangeAspect="1"/>
          </p:cNvPicPr>
          <p:nvPr/>
        </p:nvPicPr>
        <p:blipFill rotWithShape="1">
          <a:blip r:embed="rId8"/>
          <a:srcRect l="62359" t="40734" r="31377" b="48130"/>
          <a:stretch/>
        </p:blipFill>
        <p:spPr>
          <a:xfrm>
            <a:off x="7840301" y="3321372"/>
            <a:ext cx="902870" cy="704880"/>
          </a:xfrm>
          <a:prstGeom prst="rect">
            <a:avLst/>
          </a:prstGeom>
        </p:spPr>
      </p:pic>
      <p:sp>
        <p:nvSpPr>
          <p:cNvPr id="9" name="Прямоугольник 8"/>
          <p:cNvSpPr/>
          <p:nvPr/>
        </p:nvSpPr>
        <p:spPr>
          <a:xfrm>
            <a:off x="6329045" y="6127944"/>
            <a:ext cx="968048" cy="677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30" name="Рисунок 29"/>
          <p:cNvPicPr>
            <a:picLocks noChangeAspect="1"/>
          </p:cNvPicPr>
          <p:nvPr/>
        </p:nvPicPr>
        <p:blipFill rotWithShape="1">
          <a:blip r:embed="rId9"/>
          <a:srcRect l="62452" t="40734" r="31658" b="48130"/>
          <a:stretch/>
        </p:blipFill>
        <p:spPr>
          <a:xfrm>
            <a:off x="6353587" y="6111150"/>
            <a:ext cx="918964" cy="710747"/>
          </a:xfrm>
          <a:prstGeom prst="rect">
            <a:avLst/>
          </a:prstGeom>
        </p:spPr>
      </p:pic>
    </p:spTree>
    <p:extLst>
      <p:ext uri="{BB962C8B-B14F-4D97-AF65-F5344CB8AC3E}">
        <p14:creationId xmlns:p14="http://schemas.microsoft.com/office/powerpoint/2010/main" val="303063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33971" y="263863"/>
            <a:ext cx="9150889" cy="6240138"/>
          </a:xfrm>
          <a:prstGeom prst="rect">
            <a:avLst/>
          </a:prstGeom>
        </p:spPr>
      </p:pic>
      <p:sp>
        <p:nvSpPr>
          <p:cNvPr id="18" name="Прямоугольник 17"/>
          <p:cNvSpPr/>
          <p:nvPr/>
        </p:nvSpPr>
        <p:spPr>
          <a:xfrm>
            <a:off x="236734" y="79197"/>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Получение справок без участия заявителя</a:t>
            </a:r>
          </a:p>
        </p:txBody>
      </p:sp>
      <p:sp>
        <p:nvSpPr>
          <p:cNvPr id="14" name="Скругленный прямоугольник 13"/>
          <p:cNvSpPr/>
          <p:nvPr/>
        </p:nvSpPr>
        <p:spPr>
          <a:xfrm>
            <a:off x="2671233" y="791394"/>
            <a:ext cx="4566249" cy="362693"/>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ru-RU" sz="2542" b="1" kern="0" dirty="0">
                <a:solidFill>
                  <a:prstClr val="black"/>
                </a:solidFill>
                <a:latin typeface="Garamond" panose="02020404030301010803"/>
              </a:rPr>
              <a:t>ГКУ РЦСПН</a:t>
            </a: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233" y="1170711"/>
            <a:ext cx="4566249" cy="1298052"/>
          </a:xfrm>
          <a:prstGeom prst="rect">
            <a:avLst/>
          </a:prstGeom>
        </p:spPr>
      </p:pic>
      <p:pic>
        <p:nvPicPr>
          <p:cNvPr id="16" name="Рисунок 15"/>
          <p:cNvPicPr>
            <a:picLocks noChangeAspect="1"/>
          </p:cNvPicPr>
          <p:nvPr/>
        </p:nvPicPr>
        <p:blipFill>
          <a:blip r:embed="rId4"/>
          <a:stretch>
            <a:fillRect/>
          </a:stretch>
        </p:blipFill>
        <p:spPr>
          <a:xfrm>
            <a:off x="7267887" y="753104"/>
            <a:ext cx="2086567" cy="1992366"/>
          </a:xfrm>
          <a:prstGeom prst="rect">
            <a:avLst/>
          </a:prstGeom>
        </p:spPr>
      </p:pic>
      <p:sp>
        <p:nvSpPr>
          <p:cNvPr id="17" name="Скругленный прямоугольник 16"/>
          <p:cNvSpPr/>
          <p:nvPr/>
        </p:nvSpPr>
        <p:spPr>
          <a:xfrm>
            <a:off x="2671233" y="2489348"/>
            <a:ext cx="4566249" cy="328161"/>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en-US" sz="1589" b="1" kern="0" dirty="0">
                <a:solidFill>
                  <a:prstClr val="black"/>
                </a:solidFill>
                <a:latin typeface="Times New Roman" panose="02020603050405020304" pitchFamily="18" charset="0"/>
                <a:ea typeface="Calibri" panose="020F0502020204030204" pitchFamily="34" charset="0"/>
              </a:rPr>
              <a:t>Web</a:t>
            </a:r>
            <a:r>
              <a:rPr lang="ru-RU" sz="1589" b="1" kern="0" dirty="0">
                <a:solidFill>
                  <a:prstClr val="black"/>
                </a:solidFill>
                <a:latin typeface="Times New Roman" panose="02020603050405020304" pitchFamily="18" charset="0"/>
                <a:ea typeface="Calibri" panose="020F0502020204030204" pitchFamily="34" charset="0"/>
              </a:rPr>
              <a:t>-сервис </a:t>
            </a:r>
            <a:endParaRPr lang="ru-RU" sz="1589" b="1" kern="0" dirty="0">
              <a:solidFill>
                <a:prstClr val="black"/>
              </a:solidFill>
              <a:latin typeface="Garamond" panose="02020404030301010803"/>
            </a:endParaRPr>
          </a:p>
        </p:txBody>
      </p:sp>
      <p:pic>
        <p:nvPicPr>
          <p:cNvPr id="19"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36" y="854171"/>
            <a:ext cx="1835333" cy="1835333"/>
          </a:xfrm>
          <a:prstGeom prst="rect">
            <a:avLst/>
          </a:prstGeom>
        </p:spPr>
      </p:pic>
      <p:pic>
        <p:nvPicPr>
          <p:cNvPr id="20"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97" y="3689691"/>
            <a:ext cx="2905125" cy="1432933"/>
          </a:xfrm>
          <a:prstGeom prst="rect">
            <a:avLst/>
          </a:prstGeom>
        </p:spPr>
      </p:pic>
      <p:pic>
        <p:nvPicPr>
          <p:cNvPr id="21" name="Рисунок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4557" y="3689692"/>
            <a:ext cx="2797165" cy="1432932"/>
          </a:xfrm>
          <a:prstGeom prst="rect">
            <a:avLst/>
          </a:prstGeom>
        </p:spPr>
      </p:pic>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6300" y="3693559"/>
            <a:ext cx="2934568" cy="1432932"/>
          </a:xfrm>
          <a:prstGeom prst="rect">
            <a:avLst/>
          </a:prstGeom>
        </p:spPr>
      </p:pic>
      <p:sp>
        <p:nvSpPr>
          <p:cNvPr id="24" name="Скругленный прямоугольник 23"/>
          <p:cNvSpPr/>
          <p:nvPr/>
        </p:nvSpPr>
        <p:spPr>
          <a:xfrm>
            <a:off x="233971" y="5302783"/>
            <a:ext cx="2905125" cy="3827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a:solidFill>
                  <a:prstClr val="black"/>
                </a:solidFill>
                <a:latin typeface="Garamond" panose="02020404030301010803"/>
              </a:rPr>
              <a:t>Администрации районов и городов</a:t>
            </a:r>
          </a:p>
        </p:txBody>
      </p:sp>
      <p:sp>
        <p:nvSpPr>
          <p:cNvPr id="25" name="Скругленный прямоугольник 24"/>
          <p:cNvSpPr/>
          <p:nvPr/>
        </p:nvSpPr>
        <p:spPr>
          <a:xfrm>
            <a:off x="3464556" y="5328280"/>
            <a:ext cx="2797165" cy="36972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a:solidFill>
                  <a:prstClr val="black"/>
                </a:solidFill>
                <a:latin typeface="Garamond" panose="02020404030301010803"/>
              </a:rPr>
              <a:t>Детские дошкольные учреждения</a:t>
            </a:r>
          </a:p>
        </p:txBody>
      </p:sp>
      <p:sp>
        <p:nvSpPr>
          <p:cNvPr id="26" name="Скругленный прямоугольник 25"/>
          <p:cNvSpPr/>
          <p:nvPr/>
        </p:nvSpPr>
        <p:spPr>
          <a:xfrm>
            <a:off x="6450292" y="5372975"/>
            <a:ext cx="2934568" cy="36972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726308">
              <a:defRPr/>
            </a:pPr>
            <a:r>
              <a:rPr lang="ru-RU" sz="1271" b="1" i="1" u="sng" kern="0" dirty="0">
                <a:solidFill>
                  <a:prstClr val="black"/>
                </a:solidFill>
                <a:latin typeface="Garamond" panose="02020404030301010803"/>
              </a:rPr>
              <a:t>Общеобразовательные учреждения</a:t>
            </a:r>
          </a:p>
        </p:txBody>
      </p:sp>
      <p:sp>
        <p:nvSpPr>
          <p:cNvPr id="27" name="Стрелка вниз 26"/>
          <p:cNvSpPr/>
          <p:nvPr/>
        </p:nvSpPr>
        <p:spPr>
          <a:xfrm rot="2612347">
            <a:off x="2397862" y="3032367"/>
            <a:ext cx="587379" cy="582972"/>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a:solidFill>
                <a:prstClr val="white"/>
              </a:solidFill>
              <a:latin typeface="Garamond" panose="02020404030301010803"/>
            </a:endParaRPr>
          </a:p>
        </p:txBody>
      </p:sp>
      <p:sp>
        <p:nvSpPr>
          <p:cNvPr id="28" name="Стрелка вниз 27"/>
          <p:cNvSpPr/>
          <p:nvPr/>
        </p:nvSpPr>
        <p:spPr>
          <a:xfrm>
            <a:off x="4636544" y="3078173"/>
            <a:ext cx="613833" cy="611518"/>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a:solidFill>
                <a:prstClr val="white"/>
              </a:solidFill>
              <a:latin typeface="Garamond" panose="02020404030301010803"/>
            </a:endParaRPr>
          </a:p>
        </p:txBody>
      </p:sp>
      <p:sp>
        <p:nvSpPr>
          <p:cNvPr id="29" name="Стрелка вниз 28"/>
          <p:cNvSpPr/>
          <p:nvPr/>
        </p:nvSpPr>
        <p:spPr>
          <a:xfrm rot="18503376">
            <a:off x="6843935" y="2977399"/>
            <a:ext cx="558529" cy="608761"/>
          </a:xfrm>
          <a:prstGeom prst="downArrow">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endParaRPr lang="ru-RU" sz="1430" kern="0">
              <a:solidFill>
                <a:prstClr val="white"/>
              </a:solidFill>
              <a:latin typeface="Garamond" panose="02020404030301010803"/>
            </a:endParaRPr>
          </a:p>
        </p:txBody>
      </p:sp>
    </p:spTree>
    <p:extLst>
      <p:ext uri="{BB962C8B-B14F-4D97-AF65-F5344CB8AC3E}">
        <p14:creationId xmlns:p14="http://schemas.microsoft.com/office/powerpoint/2010/main" val="142273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36734" y="280797"/>
            <a:ext cx="9150889" cy="6240138"/>
          </a:xfrm>
          <a:prstGeom prst="rect">
            <a:avLst/>
          </a:prstGeom>
        </p:spPr>
      </p:pic>
      <p:sp>
        <p:nvSpPr>
          <p:cNvPr id="18" name="Прямоугольник 17"/>
          <p:cNvSpPr/>
          <p:nvPr/>
        </p:nvSpPr>
        <p:spPr>
          <a:xfrm>
            <a:off x="236734" y="0"/>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Получение справок без участия заявителя</a:t>
            </a:r>
          </a:p>
        </p:txBody>
      </p:sp>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219" y="1510736"/>
            <a:ext cx="2147381" cy="1625879"/>
          </a:xfrm>
          <a:prstGeom prst="rect">
            <a:avLst/>
          </a:prstGeom>
        </p:spPr>
      </p:pic>
      <p:pic>
        <p:nvPicPr>
          <p:cNvPr id="38" name="Рисунок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35" y="1528961"/>
            <a:ext cx="2395645" cy="1787237"/>
          </a:xfrm>
          <a:prstGeom prst="rect">
            <a:avLst/>
          </a:prstGeom>
        </p:spPr>
      </p:pic>
      <p:pic>
        <p:nvPicPr>
          <p:cNvPr id="36" name="Рисунок 35"/>
          <p:cNvPicPr>
            <a:picLocks noChangeAspect="1"/>
          </p:cNvPicPr>
          <p:nvPr/>
        </p:nvPicPr>
        <p:blipFill>
          <a:blip r:embed="rId5"/>
          <a:stretch>
            <a:fillRect/>
          </a:stretch>
        </p:blipFill>
        <p:spPr>
          <a:xfrm rot="807437">
            <a:off x="7043858" y="2938594"/>
            <a:ext cx="1685862" cy="1502081"/>
          </a:xfrm>
          <a:prstGeom prst="rect">
            <a:avLst/>
          </a:prstGeom>
        </p:spPr>
      </p:pic>
      <p:pic>
        <p:nvPicPr>
          <p:cNvPr id="35" name="Рисунок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1158" y="4133286"/>
            <a:ext cx="2449742" cy="1409673"/>
          </a:xfrm>
          <a:prstGeom prst="rect">
            <a:avLst/>
          </a:prstGeom>
        </p:spPr>
      </p:pic>
      <p:pic>
        <p:nvPicPr>
          <p:cNvPr id="31" name="Рисунок 30"/>
          <p:cNvPicPr>
            <a:picLocks noChangeAspect="1"/>
          </p:cNvPicPr>
          <p:nvPr/>
        </p:nvPicPr>
        <p:blipFill>
          <a:blip r:embed="rId5"/>
          <a:stretch>
            <a:fillRect/>
          </a:stretch>
        </p:blipFill>
        <p:spPr>
          <a:xfrm rot="20686060">
            <a:off x="1234072" y="2968537"/>
            <a:ext cx="1673577" cy="1565531"/>
          </a:xfrm>
          <a:prstGeom prst="rect">
            <a:avLst/>
          </a:prstGeom>
        </p:spPr>
      </p:pic>
      <p:pic>
        <p:nvPicPr>
          <p:cNvPr id="39" name="Рисунок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316" y="4066944"/>
            <a:ext cx="3345602" cy="1394346"/>
          </a:xfrm>
          <a:prstGeom prst="rect">
            <a:avLst/>
          </a:prstGeom>
        </p:spPr>
      </p:pic>
      <p:pic>
        <p:nvPicPr>
          <p:cNvPr id="33" name="Рисунок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2423" y="3887361"/>
            <a:ext cx="4170978" cy="1563663"/>
          </a:xfrm>
          <a:prstGeom prst="rect">
            <a:avLst/>
          </a:prstGeom>
        </p:spPr>
      </p:pic>
      <p:sp>
        <p:nvSpPr>
          <p:cNvPr id="30" name="Скругленный прямоугольник 29"/>
          <p:cNvSpPr/>
          <p:nvPr/>
        </p:nvSpPr>
        <p:spPr>
          <a:xfrm>
            <a:off x="2586744" y="1538991"/>
            <a:ext cx="4602337" cy="234837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marL="272365" indent="-272365" algn="just" defTabSz="726308">
              <a:lnSpc>
                <a:spcPct val="107000"/>
              </a:lnSpc>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на обеспечение бесплатным питанием учащихся государственных и муниципальных общеобразовательных организаций, государственных профессиональных образовательных организаций из многодетных семей;</a:t>
            </a:r>
            <a:endParaRPr lang="ru-RU" sz="874" b="1" kern="0" dirty="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денежной компенсации за приобретенную школьную форму либо заменяющий ее комплект детской одежды для посещения школьных занятий;</a:t>
            </a:r>
            <a:endParaRPr lang="ru-RU" sz="874" b="1" kern="0" dirty="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первоклассниками из многодетных семей набора школьно-письменных принадлежностей;</a:t>
            </a:r>
            <a:endParaRPr lang="ru-RU" sz="874" b="1" kern="0" dirty="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spcAft>
                <a:spcPts val="635"/>
              </a:spcAft>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на бесплатные путевки в организации отдыха детей и их оздоровления отдельным категориям детей, находящихся в трудной жизненной ситуации</a:t>
            </a:r>
          </a:p>
          <a:p>
            <a:pPr marL="272365" indent="-272365" algn="just" defTabSz="726308">
              <a:lnSpc>
                <a:spcPct val="107000"/>
              </a:lnSpc>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получение дотационного питания в общеобразовательных организациях из малоимущих семей;</a:t>
            </a:r>
            <a:endParaRPr lang="ru-RU" sz="874" b="1" kern="0" dirty="0">
              <a:solidFill>
                <a:prstClr val="black"/>
              </a:solidFill>
              <a:latin typeface="Garamond" panose="02020404030301010803"/>
              <a:ea typeface="Calibri" panose="020F0502020204030204" pitchFamily="34" charset="0"/>
              <a:cs typeface="Times New Roman" panose="02020603050405020304" pitchFamily="18" charset="0"/>
            </a:endParaRPr>
          </a:p>
          <a:p>
            <a:pPr marL="272365" indent="-272365" algn="just" defTabSz="726308">
              <a:lnSpc>
                <a:spcPct val="107000"/>
              </a:lnSpc>
              <a:spcAft>
                <a:spcPts val="635"/>
              </a:spcAft>
              <a:buFont typeface="Wingdings" panose="05000000000000000000" pitchFamily="2" charset="2"/>
              <a:buChar char=""/>
              <a:defRPr/>
            </a:pPr>
            <a:r>
              <a:rPr lang="ru-RU" sz="874" b="1" i="1" kern="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на предоставление питания (присмотр и уход) детям из малоимущих семей в дошкольных учреждениях.</a:t>
            </a:r>
            <a:endParaRPr lang="ru-RU" sz="874" b="1" kern="0" dirty="0">
              <a:solidFill>
                <a:prstClr val="black"/>
              </a:solidFill>
              <a:latin typeface="Garamond" panose="02020404030301010803"/>
              <a:ea typeface="Calibri" panose="020F0502020204030204" pitchFamily="34" charset="0"/>
              <a:cs typeface="Times New Roman" panose="02020603050405020304" pitchFamily="18" charset="0"/>
            </a:endParaRPr>
          </a:p>
        </p:txBody>
      </p:sp>
      <p:sp>
        <p:nvSpPr>
          <p:cNvPr id="23" name="Скругленный прямоугольник 22"/>
          <p:cNvSpPr/>
          <p:nvPr/>
        </p:nvSpPr>
        <p:spPr>
          <a:xfrm>
            <a:off x="2599071" y="1103887"/>
            <a:ext cx="4602337" cy="46820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726308">
              <a:defRPr/>
            </a:pPr>
            <a:r>
              <a:rPr lang="ru-RU" sz="1430" b="1" kern="0" dirty="0">
                <a:solidFill>
                  <a:prstClr val="black"/>
                </a:solidFill>
                <a:latin typeface="Garamond" panose="02020404030301010803"/>
              </a:rPr>
              <a:t>ПОЛУЧЕНИЕ СПРАВОК</a:t>
            </a:r>
          </a:p>
        </p:txBody>
      </p:sp>
    </p:spTree>
    <p:extLst>
      <p:ext uri="{BB962C8B-B14F-4D97-AF65-F5344CB8AC3E}">
        <p14:creationId xmlns:p14="http://schemas.microsoft.com/office/powerpoint/2010/main" val="420478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Прямоугольник 26"/>
          <p:cNvSpPr/>
          <p:nvPr/>
        </p:nvSpPr>
        <p:spPr>
          <a:xfrm>
            <a:off x="167123" y="1002527"/>
            <a:ext cx="9148126" cy="5591553"/>
          </a:xfrm>
          <a:prstGeom prst="rect">
            <a:avLst/>
          </a:prstGeom>
          <a:solidFill>
            <a:srgbClr val="5B9BD5">
              <a:lumMod val="40000"/>
              <a:lumOff val="60000"/>
              <a:alpha val="50000"/>
            </a:srgbClr>
          </a:solidFill>
          <a:ln>
            <a:noFill/>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endParaRPr lang="ru-RU" b="1" dirty="0">
              <a:solidFill>
                <a:prstClr val="black"/>
              </a:solidFill>
            </a:endParaRPr>
          </a:p>
        </p:txBody>
      </p:sp>
      <p:sp>
        <p:nvSpPr>
          <p:cNvPr id="11" name="Прямоугольник 10"/>
          <p:cNvSpPr/>
          <p:nvPr/>
        </p:nvSpPr>
        <p:spPr>
          <a:xfrm>
            <a:off x="236731" y="1475851"/>
            <a:ext cx="9008909" cy="4037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его (ее) супруга (супруг), проживающие на территории Республики Башкортостан;</a:t>
            </a:r>
          </a:p>
        </p:txBody>
      </p:sp>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ЕДИНОВРЕМЕННАЯ ДЕНЕЖНАЯ ВЫПЛАТА В РАЗМЕРЕ 20 ТЫС.РУБЛЕЙ  ГРАЖДАНАМ, ПРИЗВАННЫМ НА ВОЕННУЮ СЛУЖБУ ПО МОБИЛИЗАЦИИ И ЧЛЕНАМ ИХ СЕМЕЙ</a:t>
            </a:r>
          </a:p>
        </p:txBody>
      </p:sp>
      <p:sp>
        <p:nvSpPr>
          <p:cNvPr id="3" name="Прямоугольник 2"/>
          <p:cNvSpPr/>
          <p:nvPr/>
        </p:nvSpPr>
        <p:spPr>
          <a:xfrm>
            <a:off x="306342" y="1036006"/>
            <a:ext cx="9008907" cy="369332"/>
          </a:xfrm>
          <a:prstGeom prst="rect">
            <a:avLst/>
          </a:prstGeom>
        </p:spPr>
        <p:txBody>
          <a:bodyPr wrap="square">
            <a:spAutoFit/>
          </a:bodyPr>
          <a:lstStyle/>
          <a:p>
            <a:pPr algn="ctr"/>
            <a:r>
              <a:rPr lang="ru-RU" dirty="0"/>
              <a:t>К членам семьи граждан, призванных на военную службу по мобилизации, относятся:</a:t>
            </a:r>
          </a:p>
        </p:txBody>
      </p:sp>
      <p:sp>
        <p:nvSpPr>
          <p:cNvPr id="31" name="Прямоугольник 30"/>
          <p:cNvSpPr/>
          <p:nvPr/>
        </p:nvSpPr>
        <p:spPr>
          <a:xfrm>
            <a:off x="236731" y="1943740"/>
            <a:ext cx="9008909" cy="4252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  его (ее) несовершеннолетние дети, проживающие на территории Республики Башкортостан;</a:t>
            </a:r>
          </a:p>
        </p:txBody>
      </p:sp>
      <p:sp>
        <p:nvSpPr>
          <p:cNvPr id="32" name="Прямоугольник 31"/>
          <p:cNvSpPr/>
          <p:nvPr/>
        </p:nvSpPr>
        <p:spPr>
          <a:xfrm>
            <a:off x="236731" y="2409624"/>
            <a:ext cx="9008908" cy="80759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его (ее) дети в возрасте до 23 лет, обучающиеся в общеобразовательных организациях, профессиональных образовательных организациях или образовательных организациях высшего образования по очной форме обучения, проживающие на территории Республики Башкортостан;</a:t>
            </a:r>
          </a:p>
        </p:txBody>
      </p:sp>
      <p:sp>
        <p:nvSpPr>
          <p:cNvPr id="33" name="Прямоугольник 32"/>
          <p:cNvSpPr/>
          <p:nvPr/>
        </p:nvSpPr>
        <p:spPr>
          <a:xfrm>
            <a:off x="236730" y="3292314"/>
            <a:ext cx="9008908" cy="9889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его (ее) дети в возрасте до 23 лет, обучающиеся в общеобразовательных организациях, профессиональных образовательных организациях или образовательных организациях высшего образования по очной форме обучения, расположенных за пределами Республики Башкортостан, в случае, если один из родителей проживает на территории Республики Башкортостан.</a:t>
            </a:r>
          </a:p>
        </p:txBody>
      </p:sp>
      <p:sp>
        <p:nvSpPr>
          <p:cNvPr id="10" name="Скругленный прямоугольник 9"/>
          <p:cNvSpPr/>
          <p:nvPr/>
        </p:nvSpPr>
        <p:spPr>
          <a:xfrm>
            <a:off x="3742422" y="4493851"/>
            <a:ext cx="1997525" cy="3106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СПОСОБЫ ОБРАЩЕНИЯ</a:t>
            </a:r>
          </a:p>
        </p:txBody>
      </p:sp>
      <p:pic>
        <p:nvPicPr>
          <p:cNvPr id="12" name="Рисунок 11"/>
          <p:cNvPicPr>
            <a:picLocks noChangeAspect="1"/>
          </p:cNvPicPr>
          <p:nvPr/>
        </p:nvPicPr>
        <p:blipFill>
          <a:blip r:embed="rId2"/>
          <a:stretch>
            <a:fillRect/>
          </a:stretch>
        </p:blipFill>
        <p:spPr>
          <a:xfrm>
            <a:off x="1662923" y="5001570"/>
            <a:ext cx="1415722" cy="1153064"/>
          </a:xfrm>
          <a:prstGeom prst="rect">
            <a:avLst/>
          </a:prstGeom>
        </p:spPr>
      </p:pic>
      <p:pic>
        <p:nvPicPr>
          <p:cNvPr id="4" name="Рисунок 3"/>
          <p:cNvPicPr>
            <a:picLocks noChangeAspect="1"/>
          </p:cNvPicPr>
          <p:nvPr/>
        </p:nvPicPr>
        <p:blipFill>
          <a:blip r:embed="rId3"/>
          <a:stretch>
            <a:fillRect/>
          </a:stretch>
        </p:blipFill>
        <p:spPr>
          <a:xfrm>
            <a:off x="370609" y="5331192"/>
            <a:ext cx="1365622" cy="493819"/>
          </a:xfrm>
          <a:prstGeom prst="rect">
            <a:avLst/>
          </a:prstGeom>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946" y="4934470"/>
            <a:ext cx="1800351" cy="117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Стрелка углом вверх 13"/>
          <p:cNvSpPr/>
          <p:nvPr/>
        </p:nvSpPr>
        <p:spPr>
          <a:xfrm rot="10800000">
            <a:off x="2158540" y="4608454"/>
            <a:ext cx="1583882"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углом вверх 14"/>
          <p:cNvSpPr/>
          <p:nvPr/>
        </p:nvSpPr>
        <p:spPr>
          <a:xfrm flipV="1">
            <a:off x="5733838" y="4618496"/>
            <a:ext cx="1644268"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43" y="5210925"/>
            <a:ext cx="1358900" cy="1055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Стрелка вниз 16"/>
          <p:cNvSpPr/>
          <p:nvPr/>
        </p:nvSpPr>
        <p:spPr>
          <a:xfrm>
            <a:off x="4641047" y="4814209"/>
            <a:ext cx="139893" cy="396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63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17772" y="448529"/>
            <a:ext cx="9150889" cy="6240138"/>
          </a:xfrm>
          <a:prstGeom prst="rect">
            <a:avLst/>
          </a:prstGeom>
        </p:spPr>
      </p:pic>
      <p:sp>
        <p:nvSpPr>
          <p:cNvPr id="18" name="Прямоугольник 17"/>
          <p:cNvSpPr/>
          <p:nvPr/>
        </p:nvSpPr>
        <p:spPr>
          <a:xfrm>
            <a:off x="236734" y="79197"/>
            <a:ext cx="914812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СЕРТИФИКАТ НА ГАЗИФИКАЦИЮ</a:t>
            </a:r>
          </a:p>
        </p:txBody>
      </p:sp>
      <p:sp>
        <p:nvSpPr>
          <p:cNvPr id="5" name="Прямоугольник 4"/>
          <p:cNvSpPr/>
          <p:nvPr/>
        </p:nvSpPr>
        <p:spPr>
          <a:xfrm>
            <a:off x="236734" y="538356"/>
            <a:ext cx="9148126" cy="1077218"/>
          </a:xfrm>
          <a:prstGeom prst="rect">
            <a:avLst/>
          </a:prstGeom>
        </p:spPr>
        <p:txBody>
          <a:bodyPr wrap="square">
            <a:spAutoFit/>
          </a:bodyPr>
          <a:lstStyle/>
          <a:p>
            <a:pPr algn="ctr"/>
            <a:r>
              <a:rPr lang="ru-RU" sz="1600" dirty="0"/>
              <a:t>Участники СВО и члены их семей имеют право получить сертификаты на газификацию индивидуальных жилых домов. Члены семьи должны являться собственниками жилых домов либо иметь долю в праве собственности и проживать совместно с участниками СВО </a:t>
            </a:r>
          </a:p>
          <a:p>
            <a:pPr algn="ctr"/>
            <a:r>
              <a:rPr lang="ru-RU" sz="1600" dirty="0"/>
              <a:t>в жилых домах, подлежащих газификации</a:t>
            </a:r>
          </a:p>
        </p:txBody>
      </p:sp>
      <p:sp>
        <p:nvSpPr>
          <p:cNvPr id="6" name="Прямоугольник 5"/>
          <p:cNvSpPr/>
          <p:nvPr/>
        </p:nvSpPr>
        <p:spPr>
          <a:xfrm>
            <a:off x="483600" y="4641820"/>
            <a:ext cx="3337520" cy="830997"/>
          </a:xfrm>
          <a:prstGeom prst="rect">
            <a:avLst/>
          </a:prstGeom>
        </p:spPr>
        <p:txBody>
          <a:bodyPr wrap="square">
            <a:spAutoFit/>
          </a:bodyPr>
          <a:lstStyle/>
          <a:p>
            <a:pPr algn="ctr"/>
            <a:r>
              <a:rPr lang="ru-RU" sz="1600" dirty="0"/>
              <a:t>Номинал сертификата для указанной категории граждан составит 100 тысяч рублей </a:t>
            </a:r>
          </a:p>
        </p:txBody>
      </p:sp>
      <p:sp>
        <p:nvSpPr>
          <p:cNvPr id="9" name="Скругленный прямоугольник 8"/>
          <p:cNvSpPr/>
          <p:nvPr/>
        </p:nvSpPr>
        <p:spPr>
          <a:xfrm>
            <a:off x="129539" y="2546212"/>
            <a:ext cx="1648070" cy="1814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супруг (супруга), состоящий (состоящая) в зарегистрированном браке с</a:t>
            </a:r>
          </a:p>
          <a:p>
            <a:pPr algn="ctr"/>
            <a:r>
              <a:rPr lang="ru-RU" sz="1400" dirty="0"/>
              <a:t>ним</a:t>
            </a:r>
          </a:p>
        </p:txBody>
      </p:sp>
      <p:sp>
        <p:nvSpPr>
          <p:cNvPr id="12" name="Скругленный прямоугольник 11"/>
          <p:cNvSpPr/>
          <p:nvPr/>
        </p:nvSpPr>
        <p:spPr>
          <a:xfrm>
            <a:off x="3822976" y="2390241"/>
            <a:ext cx="1940482" cy="218036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 дедушка и (или) бабушка нетрудоспособного возраста при условии, что они</a:t>
            </a:r>
          </a:p>
          <a:p>
            <a:pPr algn="ctr"/>
            <a:r>
              <a:rPr lang="ru-RU" sz="1400" dirty="0"/>
              <a:t>воспитывали и (или) содержали его не менее 3 лет в связи с отсутствием у него</a:t>
            </a:r>
          </a:p>
          <a:p>
            <a:pPr algn="ctr"/>
            <a:r>
              <a:rPr lang="ru-RU" sz="1400" dirty="0"/>
              <a:t>родителей</a:t>
            </a:r>
          </a:p>
        </p:txBody>
      </p:sp>
      <p:sp>
        <p:nvSpPr>
          <p:cNvPr id="13" name="Скругленный прямоугольник 12"/>
          <p:cNvSpPr/>
          <p:nvPr/>
        </p:nvSpPr>
        <p:spPr>
          <a:xfrm>
            <a:off x="1777609" y="2546212"/>
            <a:ext cx="2045367" cy="1814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 отчим и (или) мачеха нетрудоспособного возраста при условии, что они</a:t>
            </a:r>
          </a:p>
          <a:p>
            <a:pPr algn="ctr"/>
            <a:r>
              <a:rPr lang="ru-RU" sz="1400" dirty="0"/>
              <a:t>воспитывали и (или) содержали его не менее 5 лет</a:t>
            </a:r>
          </a:p>
        </p:txBody>
      </p:sp>
      <p:sp>
        <p:nvSpPr>
          <p:cNvPr id="14" name="Скругленный прямоугольник 13"/>
          <p:cNvSpPr/>
          <p:nvPr/>
        </p:nvSpPr>
        <p:spPr>
          <a:xfrm>
            <a:off x="5763458" y="2573051"/>
            <a:ext cx="2358352" cy="176106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 несовершеннолетние дети, дети старше 18 лет, ставшие инвалидами до</a:t>
            </a:r>
          </a:p>
          <a:p>
            <a:pPr algn="ctr"/>
            <a:r>
              <a:rPr lang="ru-RU" sz="1400" dirty="0"/>
              <a:t>достижения ими 18 лет, а также дети в возрасте до 23 лет, обучающиеся в</a:t>
            </a:r>
          </a:p>
          <a:p>
            <a:pPr algn="ctr"/>
            <a:r>
              <a:rPr lang="ru-RU" sz="1400" dirty="0"/>
              <a:t>образовательных организациях</a:t>
            </a:r>
          </a:p>
        </p:txBody>
      </p:sp>
      <p:sp>
        <p:nvSpPr>
          <p:cNvPr id="10" name="Скругленный прямоугольник 9"/>
          <p:cNvSpPr/>
          <p:nvPr/>
        </p:nvSpPr>
        <p:spPr>
          <a:xfrm>
            <a:off x="8121810" y="2929980"/>
            <a:ext cx="1403190" cy="94848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родители (усыновители) нетрудоспособного возраста</a:t>
            </a:r>
          </a:p>
        </p:txBody>
      </p:sp>
      <p:sp>
        <p:nvSpPr>
          <p:cNvPr id="2" name="Скругленный прямоугольник 1"/>
          <p:cNvSpPr/>
          <p:nvPr/>
        </p:nvSpPr>
        <p:spPr>
          <a:xfrm>
            <a:off x="2778149" y="1699378"/>
            <a:ext cx="4030133" cy="48121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К членам семьи участника СВО относятся</a:t>
            </a:r>
            <a:r>
              <a:rPr lang="ru-RU" dirty="0"/>
              <a:t>:</a:t>
            </a:r>
          </a:p>
        </p:txBody>
      </p:sp>
      <p:pic>
        <p:nvPicPr>
          <p:cNvPr id="17" name="Рисунок 16"/>
          <p:cNvPicPr>
            <a:picLocks noChangeAspect="1"/>
          </p:cNvPicPr>
          <p:nvPr/>
        </p:nvPicPr>
        <p:blipFill>
          <a:blip r:embed="rId3"/>
          <a:stretch>
            <a:fillRect/>
          </a:stretch>
        </p:blipFill>
        <p:spPr>
          <a:xfrm>
            <a:off x="7687733" y="1258520"/>
            <a:ext cx="2208170" cy="2145702"/>
          </a:xfrm>
          <a:prstGeom prst="rect">
            <a:avLst/>
          </a:prstGeom>
        </p:spPr>
      </p:pic>
      <p:sp>
        <p:nvSpPr>
          <p:cNvPr id="19" name="Прямоугольник 18"/>
          <p:cNvSpPr/>
          <p:nvPr/>
        </p:nvSpPr>
        <p:spPr>
          <a:xfrm>
            <a:off x="185543" y="5523945"/>
            <a:ext cx="3996599" cy="1200329"/>
          </a:xfrm>
          <a:prstGeom prst="rect">
            <a:avLst/>
          </a:prstGeom>
        </p:spPr>
        <p:txBody>
          <a:bodyPr wrap="square">
            <a:spAutoFit/>
          </a:bodyPr>
          <a:lstStyle/>
          <a:p>
            <a:pPr algn="just"/>
            <a:r>
              <a:rPr lang="ru-RU" b="1" dirty="0"/>
              <a:t>При определении права на получение сертификата уровень доходов заявителей и членов их семей не учитывается</a:t>
            </a:r>
          </a:p>
        </p:txBody>
      </p:sp>
      <p:sp>
        <p:nvSpPr>
          <p:cNvPr id="15" name="Скругленный прямоугольник 14"/>
          <p:cNvSpPr/>
          <p:nvPr/>
        </p:nvSpPr>
        <p:spPr>
          <a:xfrm>
            <a:off x="6786193" y="4817572"/>
            <a:ext cx="1997525" cy="31066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1400" dirty="0"/>
              <a:t>СПОСОБ ОБРАЩЕНИЯ</a:t>
            </a:r>
          </a:p>
        </p:txBody>
      </p:sp>
      <p:pic>
        <p:nvPicPr>
          <p:cNvPr id="16" name="Рисунок 15"/>
          <p:cNvPicPr>
            <a:picLocks noChangeAspect="1"/>
          </p:cNvPicPr>
          <p:nvPr/>
        </p:nvPicPr>
        <p:blipFill>
          <a:blip r:embed="rId4"/>
          <a:stretch>
            <a:fillRect/>
          </a:stretch>
        </p:blipFill>
        <p:spPr>
          <a:xfrm>
            <a:off x="4481328" y="5885642"/>
            <a:ext cx="1365622" cy="493819"/>
          </a:xfrm>
          <a:prstGeom prst="rect">
            <a:avLst/>
          </a:prstGeom>
        </p:spPr>
      </p:pic>
      <p:pic>
        <p:nvPicPr>
          <p:cNvPr id="4" name="Рисунок 3"/>
          <p:cNvPicPr>
            <a:picLocks noChangeAspect="1"/>
          </p:cNvPicPr>
          <p:nvPr/>
        </p:nvPicPr>
        <p:blipFill>
          <a:blip r:embed="rId5"/>
          <a:stretch>
            <a:fillRect/>
          </a:stretch>
        </p:blipFill>
        <p:spPr>
          <a:xfrm>
            <a:off x="5765580" y="5503630"/>
            <a:ext cx="1414395" cy="1158340"/>
          </a:xfrm>
          <a:prstGeom prst="rect">
            <a:avLst/>
          </a:prstGeom>
        </p:spPr>
      </p:pic>
      <p:pic>
        <p:nvPicPr>
          <p:cNvPr id="7" name="Рисунок 6"/>
          <p:cNvPicPr>
            <a:picLocks noChangeAspect="1"/>
          </p:cNvPicPr>
          <p:nvPr/>
        </p:nvPicPr>
        <p:blipFill>
          <a:blip r:embed="rId6"/>
          <a:stretch>
            <a:fillRect/>
          </a:stretch>
        </p:blipFill>
        <p:spPr>
          <a:xfrm>
            <a:off x="7561941" y="5388670"/>
            <a:ext cx="1804572" cy="1176630"/>
          </a:xfrm>
          <a:prstGeom prst="rect">
            <a:avLst/>
          </a:prstGeom>
        </p:spPr>
      </p:pic>
      <p:sp>
        <p:nvSpPr>
          <p:cNvPr id="20" name="Стрелка углом вверх 19"/>
          <p:cNvSpPr/>
          <p:nvPr/>
        </p:nvSpPr>
        <p:spPr>
          <a:xfrm rot="10800000">
            <a:off x="6258951" y="4955868"/>
            <a:ext cx="51104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1" name="Стрелка углом вверх 20"/>
          <p:cNvSpPr/>
          <p:nvPr/>
        </p:nvSpPr>
        <p:spPr>
          <a:xfrm flipV="1">
            <a:off x="8791818" y="4964373"/>
            <a:ext cx="410039"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rotWithShape="1">
          <a:blip r:embed="rId7"/>
          <a:srcRect l="62514" t="40829" r="31628" b="48135"/>
          <a:stretch/>
        </p:blipFill>
        <p:spPr>
          <a:xfrm>
            <a:off x="541143" y="1379167"/>
            <a:ext cx="1236466" cy="934801"/>
          </a:xfrm>
          <a:prstGeom prst="rect">
            <a:avLst/>
          </a:prstGeom>
        </p:spPr>
      </p:pic>
    </p:spTree>
    <p:extLst>
      <p:ext uri="{BB962C8B-B14F-4D97-AF65-F5344CB8AC3E}">
        <p14:creationId xmlns:p14="http://schemas.microsoft.com/office/powerpoint/2010/main" val="321665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89744" y="407797"/>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schemeClr val="tx1"/>
                </a:solidFill>
              </a:rPr>
              <a:t>ЕДИНОВРЕМЕННАЯ МАТЕРИАЛЬНАЯ ПОМОЩЬ ЧЛЕНАМ СЕМЕЙ ПОГИБШИХ (УМЕРШИХ) ВОЕННОСЛУЖАЩИХ, ПРИНИМАВШИХ УЧАСТВИЕ В СВО</a:t>
            </a:r>
          </a:p>
        </p:txBody>
      </p:sp>
      <p:sp>
        <p:nvSpPr>
          <p:cNvPr id="4" name="Прямоугольник 3"/>
          <p:cNvSpPr/>
          <p:nvPr/>
        </p:nvSpPr>
        <p:spPr>
          <a:xfrm>
            <a:off x="253269" y="897115"/>
            <a:ext cx="9150890" cy="1938992"/>
          </a:xfrm>
          <a:prstGeom prst="rect">
            <a:avLst/>
          </a:prstGeom>
        </p:spPr>
        <p:txBody>
          <a:bodyPr wrap="square">
            <a:spAutoFit/>
          </a:bodyPr>
          <a:lstStyle/>
          <a:p>
            <a:pPr algn="ctr"/>
            <a:r>
              <a:rPr lang="ru-RU" dirty="0"/>
              <a:t>Материальная помощь предоставляется в размере 2 млн. рублей в равных долях каждому члену семьи погибшего (умершего) военнослужащего. </a:t>
            </a:r>
            <a:r>
              <a:rPr lang="ru-RU" sz="1200" dirty="0"/>
              <a:t>Членами семьи погибшего военнослужащего </a:t>
            </a:r>
            <a:r>
              <a:rPr lang="ru-RU" sz="1100" i="1" dirty="0"/>
              <a:t>являются: супруга (супруг), состоявшая (состоявший) на день гибели (смерти) военнослужащего, сотрудника в зарегистрированном браке с ним; родители (усыновители) военнослужащего, сотрудника;  дедушка и (или) бабушка военнослужащего, сотрудника при условии, что они воспитывали и (или) содержали его не менее трех лет в связи с отсутствием у него родителей; отчим и (или) мачеха военнослужащего, сотрудника при условии, что они воспитывали и (или) содержали его не менее пяти лет; несовершеннолетние дети военнослужащего, сотрудника, дети военнослужащего, сотрудника старше 18 лет, ставшие инвалидами до достижения ими возраста 18 лет, а также дети военнослужащего, сотрудника в возрасте до 23 лет, обучающиеся в образовательных организациях.</a:t>
            </a:r>
          </a:p>
          <a:p>
            <a:pPr algn="ctr"/>
            <a:endParaRPr lang="ru-RU" dirty="0"/>
          </a:p>
        </p:txBody>
      </p:sp>
      <p:sp>
        <p:nvSpPr>
          <p:cNvPr id="7" name="Прямоугольник 6"/>
          <p:cNvSpPr/>
          <p:nvPr/>
        </p:nvSpPr>
        <p:spPr>
          <a:xfrm>
            <a:off x="298210" y="3512406"/>
            <a:ext cx="9142423" cy="1938992"/>
          </a:xfrm>
          <a:prstGeom prst="rect">
            <a:avLst/>
          </a:prstGeom>
        </p:spPr>
        <p:txBody>
          <a:bodyPr wrap="square">
            <a:spAutoFit/>
          </a:bodyPr>
          <a:lstStyle/>
          <a:p>
            <a:pPr marL="285750" indent="-285750">
              <a:buFont typeface="Arial" panose="020B0604020202020204" pitchFamily="34" charset="0"/>
              <a:buChar char="•"/>
            </a:pPr>
            <a:r>
              <a:rPr lang="ru-RU" sz="1400" dirty="0"/>
              <a:t>граждан, имевших статус военнослужащих в соответствии с Федеральным законом от 27 мая 1998 года № 76-ФЗ «О статусе военнослужащих» (военнослужащие контрактной службы);</a:t>
            </a:r>
          </a:p>
          <a:p>
            <a:pPr marL="285750" indent="-285750">
              <a:buFont typeface="Arial" panose="020B0604020202020204" pitchFamily="34" charset="0"/>
              <a:buChar char="•"/>
            </a:pPr>
            <a:r>
              <a:rPr lang="ru-RU" sz="1400" dirty="0"/>
              <a:t>граждан, пребывавших в запасе, изъявивших желание принять участие в специальной военной операции в составе добровольческих отрядов; </a:t>
            </a:r>
          </a:p>
          <a:p>
            <a:pPr marL="285750" indent="-285750">
              <a:buFont typeface="Arial" panose="020B0604020202020204" pitchFamily="34" charset="0"/>
              <a:buChar char="•"/>
            </a:pPr>
            <a:r>
              <a:rPr lang="ru-RU" sz="1400" dirty="0"/>
              <a:t>лица, проходившие службу в подразделениях Управления Федеральной службы войск национальной гвардии Российской Федерации по Республике Башкортостан и имевшие специальные звания полиции.</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endParaRPr lang="ru-RU" dirty="0"/>
          </a:p>
        </p:txBody>
      </p:sp>
      <p:sp>
        <p:nvSpPr>
          <p:cNvPr id="8" name="Скругленный прямоугольник 7"/>
          <p:cNvSpPr/>
          <p:nvPr/>
        </p:nvSpPr>
        <p:spPr>
          <a:xfrm>
            <a:off x="303965" y="2590117"/>
            <a:ext cx="9118431" cy="817245"/>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ru-RU" sz="1400" dirty="0"/>
              <a:t>К погибшим (умершим) военнослужащим относятся граждане, имевшие место рождения или жительства на территории Республики Башкортостан, или захороненные на территории Республики Башкортостан, или имевшие регистрацию по месту дислокации воинских частей на территории Республики Башкортостан из числа:</a:t>
            </a:r>
          </a:p>
        </p:txBody>
      </p:sp>
      <p:pic>
        <p:nvPicPr>
          <p:cNvPr id="21" name="Рисунок 20"/>
          <p:cNvPicPr>
            <a:picLocks noChangeAspect="1"/>
          </p:cNvPicPr>
          <p:nvPr/>
        </p:nvPicPr>
        <p:blipFill>
          <a:blip r:embed="rId3"/>
          <a:stretch>
            <a:fillRect/>
          </a:stretch>
        </p:blipFill>
        <p:spPr>
          <a:xfrm>
            <a:off x="2506622" y="5706213"/>
            <a:ext cx="1415722" cy="994244"/>
          </a:xfrm>
          <a:prstGeom prst="rect">
            <a:avLst/>
          </a:prstGeom>
        </p:spPr>
      </p:pic>
      <p:sp>
        <p:nvSpPr>
          <p:cNvPr id="22" name="Прямоугольник 21"/>
          <p:cNvSpPr/>
          <p:nvPr/>
        </p:nvSpPr>
        <p:spPr>
          <a:xfrm>
            <a:off x="1548822" y="6038448"/>
            <a:ext cx="1033809" cy="307777"/>
          </a:xfrm>
          <a:prstGeom prst="rect">
            <a:avLst/>
          </a:prstGeom>
        </p:spPr>
        <p:txBody>
          <a:bodyPr wrap="none">
            <a:spAutoFit/>
          </a:bodyPr>
          <a:lstStyle/>
          <a:p>
            <a:r>
              <a:rPr lang="ru-RU" sz="1400" b="1" dirty="0"/>
              <a:t>ГКУ РЦСПН</a:t>
            </a:r>
          </a:p>
        </p:txBody>
      </p:sp>
      <p:sp>
        <p:nvSpPr>
          <p:cNvPr id="24" name="Скругленный прямоугольник 23"/>
          <p:cNvSpPr/>
          <p:nvPr/>
        </p:nvSpPr>
        <p:spPr>
          <a:xfrm>
            <a:off x="4228985" y="5100364"/>
            <a:ext cx="1874927" cy="3941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t>СПОСОБ ОБРАЩЕНИЯ</a:t>
            </a:r>
          </a:p>
        </p:txBody>
      </p:sp>
      <p:pic>
        <p:nvPicPr>
          <p:cNvPr id="10" name="Рисунок 9"/>
          <p:cNvPicPr>
            <a:picLocks noChangeAspect="1"/>
          </p:cNvPicPr>
          <p:nvPr/>
        </p:nvPicPr>
        <p:blipFill>
          <a:blip r:embed="rId4"/>
          <a:stretch>
            <a:fillRect/>
          </a:stretch>
        </p:blipFill>
        <p:spPr>
          <a:xfrm>
            <a:off x="5410201" y="5610854"/>
            <a:ext cx="1623756" cy="1037081"/>
          </a:xfrm>
          <a:prstGeom prst="rect">
            <a:avLst/>
          </a:prstGeom>
        </p:spPr>
      </p:pic>
      <p:sp>
        <p:nvSpPr>
          <p:cNvPr id="11" name="Стрелка углом вверх 10"/>
          <p:cNvSpPr/>
          <p:nvPr/>
        </p:nvSpPr>
        <p:spPr>
          <a:xfrm rot="10800000">
            <a:off x="3234266" y="5235921"/>
            <a:ext cx="96821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Стрелка углом вверх 11"/>
          <p:cNvSpPr/>
          <p:nvPr/>
        </p:nvSpPr>
        <p:spPr>
          <a:xfrm flipV="1">
            <a:off x="6112918" y="5235921"/>
            <a:ext cx="677349"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144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7215950" y="5258796"/>
            <a:ext cx="2467800" cy="1642629"/>
          </a:xfrm>
          <a:prstGeom prst="rect">
            <a:avLst/>
          </a:prstGeom>
        </p:spPr>
      </p:pic>
      <p:pic>
        <p:nvPicPr>
          <p:cNvPr id="3" name="Рисунок 2"/>
          <p:cNvPicPr>
            <a:picLocks noChangeAspect="1"/>
          </p:cNvPicPr>
          <p:nvPr/>
        </p:nvPicPr>
        <p:blipFill>
          <a:blip r:embed="rId3"/>
          <a:stretch>
            <a:fillRect/>
          </a:stretch>
        </p:blipFill>
        <p:spPr>
          <a:xfrm>
            <a:off x="233971" y="295671"/>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МЕРЫ СОЦИАЛЬНОЙ ПОДДЕРЖКИ, </a:t>
            </a:r>
          </a:p>
          <a:p>
            <a:pPr algn="ctr"/>
            <a:r>
              <a:rPr lang="ru-RU" b="1" dirty="0">
                <a:solidFill>
                  <a:prstClr val="black"/>
                </a:solidFill>
              </a:rPr>
              <a:t>ПРЕДОСТАВЛЯЕМЫЕ ВЕТЕРАНАМ БОЕВЫХ ДЕЙСТВИЙ </a:t>
            </a:r>
          </a:p>
        </p:txBody>
      </p:sp>
      <p:sp>
        <p:nvSpPr>
          <p:cNvPr id="9" name="Прямоугольник 8"/>
          <p:cNvSpPr/>
          <p:nvPr/>
        </p:nvSpPr>
        <p:spPr>
          <a:xfrm>
            <a:off x="2743200" y="5258796"/>
            <a:ext cx="5124229" cy="923330"/>
          </a:xfrm>
          <a:prstGeom prst="rect">
            <a:avLst/>
          </a:prstGeom>
        </p:spPr>
        <p:txBody>
          <a:bodyPr wrap="square">
            <a:spAutoFit/>
          </a:bodyPr>
          <a:lstStyle/>
          <a:p>
            <a:pPr algn="ctr"/>
            <a:r>
              <a:rPr lang="ru-RU" dirty="0">
                <a:solidFill>
                  <a:prstClr val="black"/>
                </a:solidFill>
              </a:rPr>
              <a:t> Удостоверение ветерана боевых действий выдается военными комиссариатами субъектов Российской Федерации</a:t>
            </a:r>
          </a:p>
        </p:txBody>
      </p:sp>
      <p:sp>
        <p:nvSpPr>
          <p:cNvPr id="11" name="Прямоугольник 10"/>
          <p:cNvSpPr/>
          <p:nvPr/>
        </p:nvSpPr>
        <p:spPr>
          <a:xfrm>
            <a:off x="311370" y="966849"/>
            <a:ext cx="9148126" cy="646331"/>
          </a:xfrm>
          <a:prstGeom prst="rect">
            <a:avLst/>
          </a:prstGeom>
        </p:spPr>
        <p:txBody>
          <a:bodyPr wrap="square">
            <a:spAutoFit/>
          </a:bodyPr>
          <a:lstStyle/>
          <a:p>
            <a:pPr algn="ctr"/>
            <a:r>
              <a:rPr lang="ru-RU" dirty="0">
                <a:solidFill>
                  <a:prstClr val="black"/>
                </a:solidFill>
              </a:rPr>
              <a:t>При наличии удостоверения ветерана боевых действий, в денежной форме предусмотрены следующие меры социальной поддержки:</a:t>
            </a:r>
          </a:p>
        </p:txBody>
      </p:sp>
      <p:sp>
        <p:nvSpPr>
          <p:cNvPr id="12" name="Прямоугольник 11"/>
          <p:cNvSpPr/>
          <p:nvPr/>
        </p:nvSpPr>
        <p:spPr>
          <a:xfrm>
            <a:off x="770467" y="1737877"/>
            <a:ext cx="3801533" cy="283412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1600" dirty="0">
                <a:solidFill>
                  <a:prstClr val="white"/>
                </a:solidFill>
              </a:rPr>
              <a:t>Ежемесячная денежная выплата, назначается и выплачивается</a:t>
            </a:r>
          </a:p>
          <a:p>
            <a:pPr algn="ctr"/>
            <a:r>
              <a:rPr lang="ru-RU" sz="1600" dirty="0">
                <a:solidFill>
                  <a:prstClr val="white"/>
                </a:solidFill>
              </a:rPr>
              <a:t>Отделением Фонда социального и пенсионного страхования РФ по Республике Башкортостан</a:t>
            </a:r>
          </a:p>
        </p:txBody>
      </p:sp>
      <p:sp>
        <p:nvSpPr>
          <p:cNvPr id="13" name="Прямоугольник 12"/>
          <p:cNvSpPr/>
          <p:nvPr/>
        </p:nvSpPr>
        <p:spPr>
          <a:xfrm>
            <a:off x="4973985" y="1737877"/>
            <a:ext cx="4034548" cy="30711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600" dirty="0">
                <a:solidFill>
                  <a:prstClr val="white"/>
                </a:solidFill>
              </a:rPr>
              <a:t>Ежемесячная денежная компенсация расходов на оплату жилого</a:t>
            </a:r>
          </a:p>
          <a:p>
            <a:pPr algn="ctr"/>
            <a:r>
              <a:rPr lang="ru-RU" sz="1600" dirty="0">
                <a:solidFill>
                  <a:prstClr val="white"/>
                </a:solidFill>
              </a:rPr>
              <a:t>Помещения. Данная выплата предоставляется по фактическим расходам платы за жилье с учетом совместно зарегистрированных членов семьи (супруга, родители, несовершеннолетние дети). Компенсируются услуги по содержанию жилья, управлению многоквартирным домом, текущего ремонта, найма и взносов на капитальный ремонт (50 % исходя из занимаемой общей площади)</a:t>
            </a:r>
          </a:p>
        </p:txBody>
      </p:sp>
      <p:pic>
        <p:nvPicPr>
          <p:cNvPr id="6" name="Рисунок 5"/>
          <p:cNvPicPr>
            <a:picLocks noChangeAspect="1"/>
          </p:cNvPicPr>
          <p:nvPr/>
        </p:nvPicPr>
        <p:blipFill rotWithShape="1">
          <a:blip r:embed="rId4"/>
          <a:srcRect l="62339" t="40674" r="31541" b="48135"/>
          <a:stretch/>
        </p:blipFill>
        <p:spPr>
          <a:xfrm>
            <a:off x="423343" y="5188896"/>
            <a:ext cx="1363123" cy="1270229"/>
          </a:xfrm>
          <a:prstGeom prst="rect">
            <a:avLst/>
          </a:prstGeom>
        </p:spPr>
      </p:pic>
    </p:spTree>
    <p:extLst>
      <p:ext uri="{BB962C8B-B14F-4D97-AF65-F5344CB8AC3E}">
        <p14:creationId xmlns:p14="http://schemas.microsoft.com/office/powerpoint/2010/main" val="155187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63099" y="617862"/>
            <a:ext cx="9150889" cy="6240138"/>
          </a:xfrm>
          <a:prstGeom prst="rect">
            <a:avLst/>
          </a:prstGeom>
        </p:spPr>
      </p:pic>
      <p:sp>
        <p:nvSpPr>
          <p:cNvPr id="18" name="Прямоугольник 17"/>
          <p:cNvSpPr/>
          <p:nvPr/>
        </p:nvSpPr>
        <p:spPr>
          <a:xfrm>
            <a:off x="236734" y="79197"/>
            <a:ext cx="9148126"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a:solidFill>
                  <a:prstClr val="black"/>
                </a:solidFill>
              </a:rPr>
              <a:t>Предоставление субсидии отдельным категориям граждан на покупку и установку газоиспользующего оборудования и проведения работ </a:t>
            </a:r>
          </a:p>
        </p:txBody>
      </p:sp>
      <p:sp>
        <p:nvSpPr>
          <p:cNvPr id="4" name="Прямоугольник 3"/>
          <p:cNvSpPr/>
          <p:nvPr/>
        </p:nvSpPr>
        <p:spPr>
          <a:xfrm>
            <a:off x="281277" y="1034690"/>
            <a:ext cx="9150890" cy="369332"/>
          </a:xfrm>
          <a:prstGeom prst="rect">
            <a:avLst/>
          </a:prstGeom>
        </p:spPr>
        <p:txBody>
          <a:bodyPr wrap="square">
            <a:spAutoFit/>
          </a:bodyPr>
          <a:lstStyle/>
          <a:p>
            <a:pPr algn="ctr"/>
            <a:endParaRPr lang="ru-RU" dirty="0">
              <a:solidFill>
                <a:prstClr val="black"/>
              </a:solidFill>
            </a:endParaRPr>
          </a:p>
        </p:txBody>
      </p:sp>
      <p:pic>
        <p:nvPicPr>
          <p:cNvPr id="21" name="Рисунок 20"/>
          <p:cNvPicPr>
            <a:picLocks noChangeAspect="1"/>
          </p:cNvPicPr>
          <p:nvPr/>
        </p:nvPicPr>
        <p:blipFill>
          <a:blip r:embed="rId3"/>
          <a:stretch>
            <a:fillRect/>
          </a:stretch>
        </p:blipFill>
        <p:spPr>
          <a:xfrm>
            <a:off x="2928701" y="5418437"/>
            <a:ext cx="1415722" cy="1358914"/>
          </a:xfrm>
          <a:prstGeom prst="rect">
            <a:avLst/>
          </a:prstGeom>
        </p:spPr>
      </p:pic>
      <p:sp>
        <p:nvSpPr>
          <p:cNvPr id="22" name="Прямоугольник 21"/>
          <p:cNvSpPr/>
          <p:nvPr/>
        </p:nvSpPr>
        <p:spPr>
          <a:xfrm>
            <a:off x="690710" y="5602701"/>
            <a:ext cx="2306468" cy="1015663"/>
          </a:xfrm>
          <a:prstGeom prst="rect">
            <a:avLst/>
          </a:prstGeom>
        </p:spPr>
        <p:txBody>
          <a:bodyPr wrap="square">
            <a:spAutoFit/>
          </a:bodyPr>
          <a:lstStyle/>
          <a:p>
            <a:pPr algn="ctr"/>
            <a:r>
              <a:rPr lang="ru-RU" sz="1200" b="1" dirty="0">
                <a:solidFill>
                  <a:prstClr val="black"/>
                </a:solidFill>
              </a:rPr>
              <a:t>ГКУ Государственное казенное учреждение Управление по реализации жилищных программ Республики Башкортостан</a:t>
            </a:r>
          </a:p>
        </p:txBody>
      </p:sp>
      <p:sp>
        <p:nvSpPr>
          <p:cNvPr id="24" name="Скругленный прямоугольник 23"/>
          <p:cNvSpPr/>
          <p:nvPr/>
        </p:nvSpPr>
        <p:spPr>
          <a:xfrm>
            <a:off x="4511640" y="4764211"/>
            <a:ext cx="1879899" cy="3941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1400" dirty="0">
                <a:solidFill>
                  <a:prstClr val="white"/>
                </a:solidFill>
              </a:rPr>
              <a:t>СПОСОБ ОБРАЩЕНИЯ</a:t>
            </a:r>
          </a:p>
        </p:txBody>
      </p:sp>
      <p:sp>
        <p:nvSpPr>
          <p:cNvPr id="2" name="Прямоугольник 1"/>
          <p:cNvSpPr/>
          <p:nvPr/>
        </p:nvSpPr>
        <p:spPr>
          <a:xfrm>
            <a:off x="508690" y="938348"/>
            <a:ext cx="8787018" cy="1231106"/>
          </a:xfrm>
          <a:prstGeom prst="rect">
            <a:avLst/>
          </a:prstGeom>
        </p:spPr>
        <p:txBody>
          <a:bodyPr wrap="square">
            <a:spAutoFit/>
          </a:bodyPr>
          <a:lstStyle/>
          <a:p>
            <a:pPr algn="just"/>
            <a:r>
              <a:rPr lang="ru-RU" sz="1400" dirty="0">
                <a:latin typeface="Calibri" panose="020F0502020204030204" pitchFamily="34" charset="0"/>
                <a:ea typeface="Calibri" panose="020F0502020204030204" pitchFamily="34" charset="0"/>
              </a:rPr>
              <a:t>Право на получение субсидии имеют граждане Российской Федерации, постоянно проживающие на территории Республики Башкортостан, являющиеся собственниками домовладений, расположенных на территории Республики Башкортостан, заключившие договор и относящиеся к одной из следующих категорий граждан:</a:t>
            </a:r>
          </a:p>
          <a:p>
            <a:endParaRPr lang="ru-RU" sz="1400" dirty="0">
              <a:latin typeface="Times New Roman" panose="02020603050405020304" pitchFamily="18" charset="0"/>
            </a:endParaRPr>
          </a:p>
          <a:p>
            <a:endParaRPr lang="ru-RU" dirty="0"/>
          </a:p>
        </p:txBody>
      </p:sp>
      <p:sp>
        <p:nvSpPr>
          <p:cNvPr id="6" name="Прямоугольник 5"/>
          <p:cNvSpPr/>
          <p:nvPr/>
        </p:nvSpPr>
        <p:spPr>
          <a:xfrm>
            <a:off x="508690" y="1678046"/>
            <a:ext cx="8619065" cy="738664"/>
          </a:xfrm>
          <a:prstGeom prst="rect">
            <a:avLst/>
          </a:prstGeom>
        </p:spPr>
        <p:txBody>
          <a:bodyPr wrap="square">
            <a:spAutoFit/>
          </a:bodyPr>
          <a:lstStyle/>
          <a:p>
            <a:pPr marL="285750" indent="-285750" algn="just">
              <a:buFont typeface="Arial" panose="020B0604020202020204" pitchFamily="34" charset="0"/>
              <a:buChar char="•"/>
            </a:pPr>
            <a:r>
              <a:rPr lang="ru-RU" sz="1400" dirty="0"/>
              <a:t>инвалиды боевых действий и ветераны боевых действий, члены семей погибших (умерших) инвалидов боевых действий и ветеранов боевых действий, статус которых подтвержден в соответствии с Федеральным законом "О ветеранах" и иными нормативными актами Российской Федерации;</a:t>
            </a:r>
          </a:p>
        </p:txBody>
      </p:sp>
      <p:sp>
        <p:nvSpPr>
          <p:cNvPr id="7" name="Прямоугольник 6"/>
          <p:cNvSpPr/>
          <p:nvPr/>
        </p:nvSpPr>
        <p:spPr>
          <a:xfrm>
            <a:off x="508691" y="2330282"/>
            <a:ext cx="8619064" cy="954107"/>
          </a:xfrm>
          <a:prstGeom prst="rect">
            <a:avLst/>
          </a:prstGeom>
        </p:spPr>
        <p:txBody>
          <a:bodyPr wrap="square">
            <a:spAutoFit/>
          </a:bodyPr>
          <a:lstStyle/>
          <a:p>
            <a:pPr marL="285750" indent="-285750">
              <a:buFont typeface="Arial" panose="020B0604020202020204" pitchFamily="34" charset="0"/>
              <a:buChar char="•"/>
            </a:pPr>
            <a:r>
              <a:rPr lang="ru-RU" sz="1400" dirty="0"/>
              <a:t>многодетные семьи;</a:t>
            </a:r>
          </a:p>
          <a:p>
            <a:pPr marL="285750" indent="-285750" algn="just">
              <a:buFont typeface="Arial" panose="020B0604020202020204" pitchFamily="34" charset="0"/>
              <a:buChar char="•"/>
            </a:pPr>
            <a:r>
              <a:rPr lang="ru-RU" sz="1400" dirty="0"/>
              <a:t>малоимущие граждане, в том числе малоимущие семьи с детьми, - семьи или одиноко проживающие граждане, среднедушевой доход которых ниже величины прожиточного минимума на душу населения (12650 руб.).</a:t>
            </a:r>
          </a:p>
        </p:txBody>
      </p:sp>
      <p:sp>
        <p:nvSpPr>
          <p:cNvPr id="9" name="Прямоугольник 8"/>
          <p:cNvSpPr/>
          <p:nvPr/>
        </p:nvSpPr>
        <p:spPr>
          <a:xfrm>
            <a:off x="304930" y="3392347"/>
            <a:ext cx="9103583" cy="830997"/>
          </a:xfrm>
          <a:prstGeom prst="rect">
            <a:avLst/>
          </a:prstGeom>
        </p:spPr>
        <p:txBody>
          <a:bodyPr wrap="square">
            <a:spAutoFit/>
          </a:bodyPr>
          <a:lstStyle/>
          <a:p>
            <a:pPr algn="ctr"/>
            <a:r>
              <a:rPr lang="ru-RU" sz="1600" dirty="0"/>
              <a:t>Для  подтверждения статуса малоимущих граждан заявителем предоставляется справка, подтверждающая  отнесение семьи заявителя к категории малоимущих граждан, выданная ГКУ РЦСПН (для получения справки гражданин подает заявление в ГКУ РЦСПН, либо в РГАУ МФЦ).</a:t>
            </a:r>
          </a:p>
        </p:txBody>
      </p:sp>
      <p:pic>
        <p:nvPicPr>
          <p:cNvPr id="14" name="Рисунок 13"/>
          <p:cNvPicPr>
            <a:picLocks noChangeAspect="1"/>
          </p:cNvPicPr>
          <p:nvPr/>
        </p:nvPicPr>
        <p:blipFill>
          <a:blip r:embed="rId4"/>
          <a:stretch>
            <a:fillRect/>
          </a:stretch>
        </p:blipFill>
        <p:spPr>
          <a:xfrm>
            <a:off x="6198147" y="5509948"/>
            <a:ext cx="1623756" cy="1037081"/>
          </a:xfrm>
          <a:prstGeom prst="rect">
            <a:avLst/>
          </a:prstGeom>
        </p:spPr>
      </p:pic>
      <p:sp>
        <p:nvSpPr>
          <p:cNvPr id="15" name="Стрелка углом вверх 14"/>
          <p:cNvSpPr/>
          <p:nvPr/>
        </p:nvSpPr>
        <p:spPr>
          <a:xfrm rot="10800000">
            <a:off x="3636562" y="4925486"/>
            <a:ext cx="848713" cy="27851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Стрелка углом вверх 15"/>
          <p:cNvSpPr/>
          <p:nvPr/>
        </p:nvSpPr>
        <p:spPr>
          <a:xfrm flipV="1">
            <a:off x="6417904" y="4930507"/>
            <a:ext cx="901975" cy="26847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158558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Zased_W_">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TotalTime>
  <Words>1311</Words>
  <Application>Microsoft Office PowerPoint</Application>
  <PresentationFormat>Произвольный</PresentationFormat>
  <Paragraphs>111</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10</vt:i4>
      </vt:variant>
    </vt:vector>
  </HeadingPairs>
  <TitlesOfParts>
    <vt:vector size="17" baseType="lpstr">
      <vt:lpstr>Arial</vt:lpstr>
      <vt:lpstr>Calibri</vt:lpstr>
      <vt:lpstr>Garamond</vt:lpstr>
      <vt:lpstr>Times New Roman</vt:lpstr>
      <vt:lpstr>Wingdings</vt:lpstr>
      <vt:lpstr>Тема Office</vt:lpstr>
      <vt:lpstr>5_Zased_W_</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Халитова Лия Рифхатовна</dc:creator>
  <cp:lastModifiedBy>User</cp:lastModifiedBy>
  <cp:revision>115</cp:revision>
  <cp:lastPrinted>2023-08-16T11:58:32Z</cp:lastPrinted>
  <dcterms:created xsi:type="dcterms:W3CDTF">2022-10-26T07:20:15Z</dcterms:created>
  <dcterms:modified xsi:type="dcterms:W3CDTF">2023-08-28T03:36:56Z</dcterms:modified>
</cp:coreProperties>
</file>